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5" r:id="rId1"/>
  </p:sldMasterIdLst>
  <p:notesMasterIdLst>
    <p:notesMasterId r:id="rId39"/>
  </p:notesMasterIdLst>
  <p:sldIdLst>
    <p:sldId id="368" r:id="rId2"/>
    <p:sldId id="481" r:id="rId3"/>
    <p:sldId id="492" r:id="rId4"/>
    <p:sldId id="409" r:id="rId5"/>
    <p:sldId id="412" r:id="rId6"/>
    <p:sldId id="414" r:id="rId7"/>
    <p:sldId id="426" r:id="rId8"/>
    <p:sldId id="427" r:id="rId9"/>
    <p:sldId id="428" r:id="rId10"/>
    <p:sldId id="431" r:id="rId11"/>
    <p:sldId id="487" r:id="rId12"/>
    <p:sldId id="493" r:id="rId13"/>
    <p:sldId id="488" r:id="rId14"/>
    <p:sldId id="398" r:id="rId15"/>
    <p:sldId id="440" r:id="rId16"/>
    <p:sldId id="441" r:id="rId17"/>
    <p:sldId id="442" r:id="rId18"/>
    <p:sldId id="445" r:id="rId19"/>
    <p:sldId id="446" r:id="rId20"/>
    <p:sldId id="449" r:id="rId21"/>
    <p:sldId id="451" r:id="rId22"/>
    <p:sldId id="450" r:id="rId23"/>
    <p:sldId id="452" r:id="rId24"/>
    <p:sldId id="453" r:id="rId25"/>
    <p:sldId id="489" r:id="rId26"/>
    <p:sldId id="454" r:id="rId27"/>
    <p:sldId id="460" r:id="rId28"/>
    <p:sldId id="461" r:id="rId29"/>
    <p:sldId id="463" r:id="rId30"/>
    <p:sldId id="464" r:id="rId31"/>
    <p:sldId id="465" r:id="rId32"/>
    <p:sldId id="466" r:id="rId33"/>
    <p:sldId id="467" r:id="rId34"/>
    <p:sldId id="324" r:id="rId35"/>
    <p:sldId id="393" r:id="rId36"/>
    <p:sldId id="381" r:id="rId37"/>
    <p:sldId id="491" r:id="rId38"/>
  </p:sldIdLst>
  <p:sldSz cx="12192000" cy="6858000"/>
  <p:notesSz cx="7315200" cy="9601200"/>
  <p:embeddedFontLst>
    <p:embeddedFont>
      <p:font typeface="Calibri Light" panose="020F0302020204030204" pitchFamily="34" charset="0"/>
      <p:regular r:id="rId40"/>
      <p:italic r:id="rId41"/>
    </p:embeddedFont>
    <p:embeddedFont>
      <p:font typeface="Intel Clear" panose="020B0604020203020204" pitchFamily="34" charset="0"/>
      <p:regular r:id="rId42"/>
      <p:bold r:id="rId43"/>
      <p:italic r:id="rId44"/>
      <p:boldItalic r:id="rId45"/>
    </p:embeddedFont>
    <p:embeddedFont>
      <p:font typeface="Calibri" panose="020F050202020403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AA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F2AD3BB-2970-4495-BF1A-AAD18584BE66}">
  <a:tblStyle styleId="{CF2AD3BB-2970-4495-BF1A-AAD18584BE66}" styleName="Table_0"/>
  <a:tblStyle styleId="{DA6E7CED-7ECB-4705-9B29-95F568B9765D}" styleName="Table_1">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 styleId="{415D947A-CB25-4A54-A8CC-7A063C7F32E1}" styleName="Table_2">
    <a:wholeTbl>
      <a:tcTxStyle b="off" i="off">
        <a:font>
          <a:latin typeface="Arial"/>
          <a:ea typeface="Arial"/>
          <a:cs typeface="Arial"/>
        </a:font>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BF5"/>
          </a:solidFill>
        </a:fill>
      </a:tcStyle>
    </a:wholeTbl>
    <a:band1H>
      <a:tcStyle>
        <a:tcBdr/>
        <a:fill>
          <a:solidFill>
            <a:srgbClr val="CAD4EA"/>
          </a:solidFill>
        </a:fill>
      </a:tcStyle>
    </a:band1H>
    <a:band1V>
      <a:tcStyle>
        <a:tcBdr/>
        <a:fill>
          <a:solidFill>
            <a:srgbClr val="CAD4EA"/>
          </a:solidFill>
        </a:fill>
      </a:tcStyle>
    </a:band1V>
    <a:lastCol>
      <a:tcTxStyle b="on" i="off">
        <a:font>
          <a:latin typeface="Arial"/>
          <a:ea typeface="Arial"/>
          <a:cs typeface="Arial"/>
        </a:font>
        <a:schemeClr val="lt1"/>
      </a:tcTxStyle>
      <a:tcStyle>
        <a:tcBdr/>
        <a:fill>
          <a:solidFill>
            <a:schemeClr val="accent2"/>
          </a:solidFill>
        </a:fill>
      </a:tcStyle>
    </a:lastCol>
    <a:firstCol>
      <a:tcTxStyle b="on" i="off">
        <a:font>
          <a:latin typeface="Arial"/>
          <a:ea typeface="Arial"/>
          <a:cs typeface="Arial"/>
        </a:font>
        <a:schemeClr val="lt1"/>
      </a:tcTxStyle>
      <a:tcStyle>
        <a:tcBdr/>
        <a:fill>
          <a:solidFill>
            <a:schemeClr val="accent2"/>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med" len="med"/>
              <a:tailEnd type="none" w="med" len="med"/>
            </a:ln>
          </a:top>
        </a:tcBdr>
        <a:fill>
          <a:solidFill>
            <a:schemeClr val="accent2"/>
          </a:solidFill>
        </a:fill>
      </a:tcStyle>
    </a:lastRow>
    <a:firstRow>
      <a:tcTxStyle b="on" i="off">
        <a:font>
          <a:latin typeface="Arial"/>
          <a:ea typeface="Arial"/>
          <a:cs typeface="Arial"/>
        </a:font>
        <a:schemeClr val="lt1"/>
      </a:tcTxStyle>
      <a:tcStyle>
        <a:tcBdr>
          <a:bottom>
            <a:ln w="38100" cap="flat" cmpd="sng">
              <a:solidFill>
                <a:schemeClr val="lt1"/>
              </a:solidFill>
              <a:prstDash val="solid"/>
              <a:round/>
              <a:headEnd type="none" w="med" len="med"/>
              <a:tailEnd type="none" w="med" len="med"/>
            </a:ln>
          </a:bottom>
        </a:tcBdr>
        <a:fill>
          <a:solidFill>
            <a:schemeClr val="accent2"/>
          </a:solidFill>
        </a:fill>
      </a:tcStyle>
    </a:firstRow>
  </a:tblStyle>
  <a:tblStyle styleId="{38F40FFD-31A6-451B-8F2E-07ADEA654A7F}" styleName="Table_3">
    <a:wholeTbl>
      <a:tcTxStyle b="off" i="off">
        <a:font>
          <a:latin typeface="Intel Clear"/>
          <a:ea typeface="Intel Clear"/>
          <a:cs typeface="Intel Clear"/>
        </a:font>
        <a:srgbClr val="000000"/>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9525" cap="flat" cmpd="sng">
              <a:solidFill>
                <a:srgbClr val="000000">
                  <a:alpha val="0"/>
                </a:srgbClr>
              </a:solidFill>
              <a:prstDash val="solid"/>
              <a:round/>
              <a:headEnd type="none" w="med" len="med"/>
              <a:tailEnd type="none" w="med" len="med"/>
            </a:ln>
          </a:top>
          <a:bottom>
            <a:ln w="9525" cap="flat" cmpd="sng">
              <a:solidFill>
                <a:srgbClr val="000000">
                  <a:alpha val="0"/>
                </a:srgbClr>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33" autoAdjust="0"/>
    <p:restoredTop sz="82163" autoAdjust="0"/>
  </p:normalViewPr>
  <p:slideViewPr>
    <p:cSldViewPr snapToGrid="0">
      <p:cViewPr varScale="1">
        <p:scale>
          <a:sx n="52" d="100"/>
          <a:sy n="52" d="100"/>
        </p:scale>
        <p:origin x="132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Chart%20in%20Microsoft%20PowerPoint"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Chart%20in%20Microsoft%20PowerPoint"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Without Interoperability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Pt>
            <c:idx val="5"/>
            <c:bubble3D val="0"/>
            <c:spPr>
              <a:solidFill>
                <a:schemeClr val="accent6"/>
              </a:solidFill>
              <a:ln w="19050">
                <a:solidFill>
                  <a:schemeClr val="lt1"/>
                </a:solidFill>
              </a:ln>
              <a:effectLst/>
            </c:spPr>
          </c:dPt>
          <c:dPt>
            <c:idx val="6"/>
            <c:bubble3D val="0"/>
            <c:spPr>
              <a:solidFill>
                <a:schemeClr val="accent1">
                  <a:lumMod val="60000"/>
                </a:schemeClr>
              </a:solidFill>
              <a:ln w="19050">
                <a:solidFill>
                  <a:schemeClr val="lt1"/>
                </a:solidFill>
              </a:ln>
              <a:effectLst/>
            </c:spPr>
          </c:dPt>
          <c:dPt>
            <c:idx val="7"/>
            <c:bubble3D val="0"/>
            <c:spPr>
              <a:solidFill>
                <a:schemeClr val="accent2">
                  <a:lumMod val="60000"/>
                </a:schemeClr>
              </a:solidFill>
              <a:ln w="19050">
                <a:solidFill>
                  <a:schemeClr val="lt1"/>
                </a:solidFill>
              </a:ln>
              <a:effectLst/>
            </c:spPr>
          </c:dPt>
          <c:dPt>
            <c:idx val="8"/>
            <c:bubble3D val="0"/>
            <c:spPr>
              <a:solidFill>
                <a:schemeClr val="accent3">
                  <a:lumMod val="60000"/>
                </a:schemeClr>
              </a:solidFill>
              <a:ln w="19050">
                <a:solidFill>
                  <a:schemeClr val="lt1"/>
                </a:solidFill>
              </a:ln>
              <a:effectLst/>
            </c:spPr>
          </c:dPt>
          <c:cat>
            <c:strRef>
              <c:f>'[Chart in Microsoft PowerPoint]Sheet1'!$A$2:$A$10</c:f>
              <c:strCache>
                <c:ptCount val="9"/>
                <c:pt idx="0">
                  <c:v>Home</c:v>
                </c:pt>
                <c:pt idx="1">
                  <c:v>Offices</c:v>
                </c:pt>
                <c:pt idx="2">
                  <c:v>Factories</c:v>
                </c:pt>
                <c:pt idx="3">
                  <c:v>Retail</c:v>
                </c:pt>
                <c:pt idx="4">
                  <c:v>Worksites</c:v>
                </c:pt>
                <c:pt idx="5">
                  <c:v>Health</c:v>
                </c:pt>
                <c:pt idx="6">
                  <c:v>Outside</c:v>
                </c:pt>
                <c:pt idx="7">
                  <c:v>Cities</c:v>
                </c:pt>
                <c:pt idx="8">
                  <c:v>Vehicles</c:v>
                </c:pt>
              </c:strCache>
            </c:strRef>
          </c:cat>
          <c:val>
            <c:numRef>
              <c:f>'[Chart in Microsoft PowerPoint]Sheet1'!$F$2:$F$10</c:f>
              <c:numCache>
                <c:formatCode>General</c:formatCode>
                <c:ptCount val="9"/>
                <c:pt idx="0">
                  <c:v>290.5</c:v>
                </c:pt>
                <c:pt idx="1">
                  <c:v>105</c:v>
                </c:pt>
                <c:pt idx="2">
                  <c:v>2368</c:v>
                </c:pt>
                <c:pt idx="3">
                  <c:v>498.80000000000007</c:v>
                </c:pt>
                <c:pt idx="4">
                  <c:v>409.19999999999993</c:v>
                </c:pt>
                <c:pt idx="5">
                  <c:v>922.20000000000016</c:v>
                </c:pt>
                <c:pt idx="6">
                  <c:v>603.5</c:v>
                </c:pt>
                <c:pt idx="7">
                  <c:v>946.20000000000016</c:v>
                </c:pt>
                <c:pt idx="8">
                  <c:v>414.40000000000003</c:v>
                </c:pt>
              </c:numCache>
            </c:numRef>
          </c:val>
        </c:ser>
        <c:dLbls>
          <c:showLegendKey val="0"/>
          <c:showVal val="0"/>
          <c:showCatName val="0"/>
          <c:showSerName val="0"/>
          <c:showPercent val="0"/>
          <c:showBubbleSize val="0"/>
          <c:showLeaderLines val="1"/>
        </c:dLbls>
        <c:firstSliceAng val="0"/>
        <c:extLst>
          <c:ext xmlns:c15="http://schemas.microsoft.com/office/drawing/2012/chart" uri="{02D57815-91ED-43cb-92C2-25804820EDAC}">
            <c15:filteredPieSeries>
              <c15:ser>
                <c:idx val="1"/>
                <c:order val="1"/>
                <c:tx>
                  <c:strRef>
                    <c:extLst>
                      <c:ext uri="{02D57815-91ED-43cb-92C2-25804820EDAC}">
                        <c15:formulaRef>
                          <c15:sqref>'[Chart in Microsoft PowerPoint]Sheet1'!$A$2:$A$10</c15:sqref>
                        </c15:formulaRef>
                      </c:ext>
                    </c:extLst>
                    <c:strCache>
                      <c:ptCount val="9"/>
                      <c:pt idx="0">
                        <c:v>Home</c:v>
                      </c:pt>
                      <c:pt idx="1">
                        <c:v>Offices</c:v>
                      </c:pt>
                      <c:pt idx="2">
                        <c:v>Factories</c:v>
                      </c:pt>
                      <c:pt idx="3">
                        <c:v>Retail</c:v>
                      </c:pt>
                      <c:pt idx="4">
                        <c:v>Worksites</c:v>
                      </c:pt>
                      <c:pt idx="5">
                        <c:v>Health</c:v>
                      </c:pt>
                      <c:pt idx="6">
                        <c:v>Outside</c:v>
                      </c:pt>
                      <c:pt idx="7">
                        <c:v>Cities</c:v>
                      </c:pt>
                      <c:pt idx="8">
                        <c:v>Vehicles</c:v>
                      </c:pt>
                    </c:strCache>
                  </c:strRef>
                </c:tx>
                <c:dPt>
                  <c:idx val="0"/>
                  <c:bubble3D val="0"/>
                  <c:spPr>
                    <a:solidFill>
                      <a:schemeClr val="accent1"/>
                    </a:solidFill>
                    <a:ln w="19050">
                      <a:solidFill>
                        <a:schemeClr val="lt1"/>
                      </a:solidFill>
                    </a:ln>
                    <a:effectLst/>
                  </c:spPr>
                </c:dPt>
                <c:cat>
                  <c:strRef>
                    <c:extLst>
                      <c:ext uri="{02D57815-91ED-43cb-92C2-25804820EDAC}">
                        <c15:formulaRef>
                          <c15:sqref>'[Chart in Microsoft PowerPoint]Sheet1'!$A$2:$A$10</c15:sqref>
                        </c15:formulaRef>
                      </c:ext>
                    </c:extLst>
                    <c:strCache>
                      <c:ptCount val="9"/>
                      <c:pt idx="0">
                        <c:v>Home</c:v>
                      </c:pt>
                      <c:pt idx="1">
                        <c:v>Offices</c:v>
                      </c:pt>
                      <c:pt idx="2">
                        <c:v>Factories</c:v>
                      </c:pt>
                      <c:pt idx="3">
                        <c:v>Retail</c:v>
                      </c:pt>
                      <c:pt idx="4">
                        <c:v>Worksites</c:v>
                      </c:pt>
                      <c:pt idx="5">
                        <c:v>Health</c:v>
                      </c:pt>
                      <c:pt idx="6">
                        <c:v>Outside</c:v>
                      </c:pt>
                      <c:pt idx="7">
                        <c:v>Cities</c:v>
                      </c:pt>
                      <c:pt idx="8">
                        <c:v>Vehicles</c:v>
                      </c:pt>
                    </c:strCache>
                  </c:strRef>
                </c:cat>
                <c:val>
                  <c:numLit>
                    <c:formatCode>General</c:formatCode>
                    <c:ptCount val="1"/>
                    <c:pt idx="0">
                      <c:v>1</c:v>
                    </c:pt>
                  </c:numLit>
                </c:val>
              </c15:ser>
            </c15:filteredPieSeries>
          </c:ext>
        </c:extLst>
      </c:pieChart>
      <c:spPr>
        <a:noFill/>
        <a:ln>
          <a:noFill/>
        </a:ln>
        <a:effectLst/>
      </c:spPr>
    </c:plotArea>
    <c:legend>
      <c:legendPos val="b"/>
      <c:overlay val="0"/>
      <c:spPr>
        <a:noFill/>
        <a:ln>
          <a:noFill/>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With Interoperability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Pt>
            <c:idx val="5"/>
            <c:bubble3D val="0"/>
            <c:spPr>
              <a:solidFill>
                <a:schemeClr val="accent6"/>
              </a:solidFill>
              <a:ln w="19050">
                <a:solidFill>
                  <a:schemeClr val="lt1"/>
                </a:solidFill>
              </a:ln>
              <a:effectLst/>
            </c:spPr>
          </c:dPt>
          <c:dPt>
            <c:idx val="6"/>
            <c:bubble3D val="0"/>
            <c:spPr>
              <a:solidFill>
                <a:schemeClr val="accent1">
                  <a:lumMod val="60000"/>
                </a:schemeClr>
              </a:solidFill>
              <a:ln w="19050">
                <a:solidFill>
                  <a:schemeClr val="lt1"/>
                </a:solidFill>
              </a:ln>
              <a:effectLst/>
            </c:spPr>
          </c:dPt>
          <c:dPt>
            <c:idx val="7"/>
            <c:bubble3D val="0"/>
            <c:spPr>
              <a:solidFill>
                <a:schemeClr val="accent2">
                  <a:lumMod val="60000"/>
                </a:schemeClr>
              </a:solidFill>
              <a:ln w="19050">
                <a:solidFill>
                  <a:schemeClr val="lt1"/>
                </a:solidFill>
              </a:ln>
              <a:effectLst/>
            </c:spPr>
          </c:dPt>
          <c:dPt>
            <c:idx val="8"/>
            <c:bubble3D val="0"/>
            <c:spPr>
              <a:solidFill>
                <a:schemeClr val="accent3">
                  <a:lumMod val="60000"/>
                </a:schemeClr>
              </a:solidFill>
              <a:ln w="19050">
                <a:solidFill>
                  <a:schemeClr val="lt1"/>
                </a:solidFill>
              </a:ln>
              <a:effectLst/>
            </c:spPr>
          </c:dPt>
          <c:cat>
            <c:strRef>
              <c:f>'[Chart in Microsoft PowerPoint]Sheet1'!$A$2:$A$10</c:f>
              <c:strCache>
                <c:ptCount val="9"/>
                <c:pt idx="0">
                  <c:v>Home</c:v>
                </c:pt>
                <c:pt idx="1">
                  <c:v>Offices</c:v>
                </c:pt>
                <c:pt idx="2">
                  <c:v>Factories</c:v>
                </c:pt>
                <c:pt idx="3">
                  <c:v>Retail</c:v>
                </c:pt>
                <c:pt idx="4">
                  <c:v>Worksites</c:v>
                </c:pt>
                <c:pt idx="5">
                  <c:v>Health</c:v>
                </c:pt>
                <c:pt idx="6">
                  <c:v>Outside</c:v>
                </c:pt>
                <c:pt idx="7">
                  <c:v>Cities</c:v>
                </c:pt>
                <c:pt idx="8">
                  <c:v>Vehicles</c:v>
                </c:pt>
              </c:strCache>
            </c:strRef>
          </c:cat>
          <c:val>
            <c:numRef>
              <c:f>'[Chart in Microsoft PowerPoint]Sheet1'!$E$2:$E$10</c:f>
              <c:numCache>
                <c:formatCode>General</c:formatCode>
                <c:ptCount val="9"/>
                <c:pt idx="0">
                  <c:v>350</c:v>
                </c:pt>
                <c:pt idx="1">
                  <c:v>150</c:v>
                </c:pt>
                <c:pt idx="2">
                  <c:v>3700</c:v>
                </c:pt>
                <c:pt idx="3">
                  <c:v>1160</c:v>
                </c:pt>
                <c:pt idx="4">
                  <c:v>930</c:v>
                </c:pt>
                <c:pt idx="5">
                  <c:v>1590</c:v>
                </c:pt>
                <c:pt idx="6">
                  <c:v>850</c:v>
                </c:pt>
                <c:pt idx="7">
                  <c:v>1660</c:v>
                </c:pt>
                <c:pt idx="8">
                  <c:v>740</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jpg>
</file>

<file path=ppt/media/image4.pn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3169919" cy="481727"/>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74254" marR="0" lvl="1" indent="-4353"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2pPr>
            <a:lvl3pPr marL="948507" marR="0" lvl="2" indent="-8707"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3pPr>
            <a:lvl4pPr marL="1422761" marR="0" lvl="3" indent="-36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4pPr>
            <a:lvl5pPr marL="1897014" marR="0" lvl="4" indent="-471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5pPr>
            <a:lvl6pPr marL="2371268" marR="0" lvl="5" indent="-906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6pPr>
            <a:lvl7pPr marL="2845521" marR="0" lvl="6" indent="-72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7pPr>
            <a:lvl8pPr marL="3319775" marR="0" lvl="7" indent="-507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8pPr>
            <a:lvl9pPr marL="3794028" marR="0" lvl="8" indent="-942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4143587" y="0"/>
            <a:ext cx="3169919" cy="481727"/>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74254" marR="0" lvl="1" indent="-4353"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2pPr>
            <a:lvl3pPr marL="948507" marR="0" lvl="2" indent="-8707"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3pPr>
            <a:lvl4pPr marL="1422761" marR="0" lvl="3" indent="-36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4pPr>
            <a:lvl5pPr marL="1897014" marR="0" lvl="4" indent="-471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5pPr>
            <a:lvl6pPr marL="2371268" marR="0" lvl="5" indent="-906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6pPr>
            <a:lvl7pPr marL="2845521" marR="0" lvl="6" indent="-72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7pPr>
            <a:lvl8pPr marL="3319775" marR="0" lvl="7" indent="-507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8pPr>
            <a:lvl9pPr marL="3794028" marR="0" lvl="8" indent="-942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777875" y="1200150"/>
            <a:ext cx="5759449" cy="3240088"/>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31518" y="4620576"/>
            <a:ext cx="5852159" cy="3780472"/>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9119475"/>
            <a:ext cx="3169919" cy="48172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74254" marR="0" lvl="1" indent="-4353"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2pPr>
            <a:lvl3pPr marL="948507" marR="0" lvl="2" indent="-8707"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3pPr>
            <a:lvl4pPr marL="1422761" marR="0" lvl="3" indent="-36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4pPr>
            <a:lvl5pPr marL="1897014" marR="0" lvl="4" indent="-471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5pPr>
            <a:lvl6pPr marL="2371268" marR="0" lvl="5" indent="-906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6pPr>
            <a:lvl7pPr marL="2845521" marR="0" lvl="6" indent="-721"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7pPr>
            <a:lvl8pPr marL="3319775" marR="0" lvl="7" indent="-5074"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8pPr>
            <a:lvl9pPr marL="3794028" marR="0" lvl="8" indent="-9428" algn="l" rtl="0">
              <a:lnSpc>
                <a:spcPct val="100000"/>
              </a:lnSpc>
              <a:spcBef>
                <a:spcPts val="0"/>
              </a:spcBef>
              <a:spcAft>
                <a:spcPts val="0"/>
              </a:spcAft>
              <a:buClr>
                <a:schemeClr val="dk1"/>
              </a:buClr>
              <a:buFont typeface="Calibri"/>
              <a:buNone/>
              <a:defRPr sz="19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4143587" y="9119475"/>
            <a:ext cx="3169919" cy="481725"/>
          </a:xfrm>
          <a:prstGeom prst="rect">
            <a:avLst/>
          </a:prstGeom>
          <a:noFill/>
          <a:ln>
            <a:noFill/>
          </a:ln>
        </p:spPr>
        <p:txBody>
          <a:bodyPr lIns="96650" tIns="48300" rIns="96650" bIns="48300" anchor="b" anchorCtr="0">
            <a:noAutofit/>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2781315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github.com/t2trg/2017-07-wishi"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r>
              <a:rPr lang="en-US" dirty="0" smtClean="0"/>
              <a:t>A specific</a:t>
            </a:r>
            <a:r>
              <a:rPr lang="en-US" baseline="0" dirty="0" smtClean="0"/>
              <a:t> example would help… but how to do it without a lot of clutter?  Another slide?  Maybe take out the definitions in the light blue boxes (titles are good enough…)</a:t>
            </a:r>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818175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dirty="0" smtClean="0"/>
              <a:t>AVS</a:t>
            </a:r>
            <a:r>
              <a:rPr lang="en-US" baseline="0" dirty="0" smtClean="0"/>
              <a:t> is</a:t>
            </a:r>
            <a:r>
              <a:rPr lang="en-US" dirty="0" smtClean="0"/>
              <a:t> picked as a concrete target, although the same approach could be used for Google Voice, Microsoft Cortana, etc.</a:t>
            </a:r>
          </a:p>
          <a:p>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27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111014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31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461086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32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900765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33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794336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34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185726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r>
              <a:rPr lang="en-US" dirty="0" err="1" smtClean="0"/>
              <a:t>WoT</a:t>
            </a:r>
            <a:r>
              <a:rPr lang="en-US" dirty="0" smtClean="0"/>
              <a:t> is the glue that pulls things together</a:t>
            </a:r>
          </a:p>
          <a:p>
            <a:pPr marL="171450" indent="-171450">
              <a:buFontTx/>
              <a:buChar char="-"/>
            </a:pPr>
            <a:r>
              <a:rPr lang="en-US" dirty="0" smtClean="0"/>
              <a:t>Orchestration</a:t>
            </a:r>
            <a:r>
              <a:rPr lang="en-US" baseline="0" dirty="0" smtClean="0"/>
              <a:t> wrong word; more federation, management, governance, lassoing, self-organizing</a:t>
            </a:r>
          </a:p>
          <a:p>
            <a:pPr marL="171450" indent="-171450">
              <a:buFontTx/>
              <a:buChar char="-"/>
            </a:pPr>
            <a:r>
              <a:rPr lang="en-US" baseline="0" dirty="0" smtClean="0"/>
              <a:t>Third bullet: federated services</a:t>
            </a:r>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37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85511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65463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r>
              <a:rPr lang="en-US" sz="1200" dirty="0" smtClean="0"/>
              <a:t>See: </a:t>
            </a:r>
            <a:r>
              <a:rPr lang="en-US" sz="1200" dirty="0" smtClean="0">
                <a:hlinkClick r:id="rId3"/>
              </a:rPr>
              <a:t>https://github.com/t2trg/2017-07-wishi</a:t>
            </a:r>
            <a:endParaRPr lang="en-US" dirty="0" smtClean="0"/>
          </a:p>
          <a:p>
            <a:endParaRPr lang="en-US" dirty="0" smtClean="0"/>
          </a:p>
          <a:p>
            <a:r>
              <a:rPr lang="en-US" dirty="0" smtClean="0"/>
              <a:t>Semantic Interoperability — understand what the data/actions mean (Probably rooted in ontologies, vocabularies)</a:t>
            </a:r>
          </a:p>
          <a:p>
            <a:endParaRPr lang="en-US" dirty="0" smtClean="0"/>
          </a:p>
          <a:p>
            <a:r>
              <a:rPr lang="en-US" dirty="0" smtClean="0"/>
              <a:t>Structural: Know how to find certain information, understand the composition (Information Model?, Data Model?, ASN.1, XSD, ...) Two levels:</a:t>
            </a:r>
          </a:p>
          <a:p>
            <a:endParaRPr lang="en-US" dirty="0" smtClean="0"/>
          </a:p>
          <a:p>
            <a:r>
              <a:rPr lang="en-US" dirty="0" smtClean="0"/>
              <a:t>primitive -- constrained by serialization [data model]</a:t>
            </a:r>
          </a:p>
          <a:p>
            <a:r>
              <a:rPr lang="en-US" dirty="0" smtClean="0"/>
              <a:t>more abstract, still structural [information model]</a:t>
            </a:r>
          </a:p>
          <a:p>
            <a:r>
              <a:rPr lang="en-US" dirty="0" smtClean="0"/>
              <a:t>Syntactic: parse/generate (Serialization; pretty much domain-independent -- comes from representation framework, BER, XML serialization, EXI, JSON, CBOR...)</a:t>
            </a:r>
            <a:endParaRPr lang="en-US" dirty="0"/>
          </a:p>
        </p:txBody>
      </p:sp>
      <p:sp>
        <p:nvSpPr>
          <p:cNvPr id="4" name="Slide Number Placeholder 3"/>
          <p:cNvSpPr>
            <a:spLocks noGrp="1"/>
          </p:cNvSpPr>
          <p:nvPr>
            <p:ph type="sldNum" sz="quarter" idx="10"/>
          </p:nvPr>
        </p:nvSpPr>
        <p:spPr/>
        <p:txBody>
          <a:bodyPr/>
          <a:lstStyle/>
          <a:p>
            <a:pPr>
              <a:defRPr/>
            </a:pPr>
            <a:fld id="{C523647C-0A46-4272-A17E-7DF09C5691D3}" type="slidenum">
              <a:rPr lang="en-US" altLang="en-US" smtClean="0"/>
              <a:pPr>
                <a:defRPr/>
              </a:pPr>
              <a:t>6</a:t>
            </a:fld>
            <a:endParaRPr lang="en-US" altLang="en-US" dirty="0"/>
          </a:p>
        </p:txBody>
      </p:sp>
    </p:spTree>
    <p:extLst>
      <p:ext uri="{BB962C8B-B14F-4D97-AF65-F5344CB8AC3E}">
        <p14:creationId xmlns:p14="http://schemas.microsoft.com/office/powerpoint/2010/main" val="1154702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r>
              <a:rPr lang="en-US" dirty="0" smtClean="0"/>
              <a:t>An additional reference</a:t>
            </a:r>
            <a:r>
              <a:rPr lang="en-US" baseline="0" dirty="0" smtClean="0"/>
              <a:t> (has a lot of quotes from multiple sources)</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sz="1200" b="0" i="0" u="none" strike="noStrike" kern="1200" cap="none" dirty="0" smtClean="0">
                <a:solidFill>
                  <a:schemeClr val="dk1"/>
                </a:solidFill>
                <a:effectLst/>
                <a:latin typeface="Calibri"/>
                <a:ea typeface="Calibri"/>
                <a:cs typeface="Calibri"/>
                <a:sym typeface="Calibri"/>
              </a:rPr>
              <a:t>Interoperability in the Internet of Things: Interviews,</a:t>
            </a:r>
            <a:r>
              <a:rPr lang="en-US" sz="1200" b="0" i="0" u="none" strike="noStrike" kern="1200" cap="none" baseline="0" dirty="0" smtClean="0">
                <a:solidFill>
                  <a:schemeClr val="dk1"/>
                </a:solidFill>
                <a:effectLst/>
                <a:latin typeface="Calibri"/>
                <a:ea typeface="Calibri"/>
                <a:cs typeface="Calibri"/>
                <a:sym typeface="Calibri"/>
              </a:rPr>
              <a:t> Computer.org, 2016.</a:t>
            </a:r>
            <a:endParaRPr lang="en-US" sz="1200" b="0" i="0" u="none" strike="noStrike" kern="1200" cap="none" dirty="0" smtClean="0">
              <a:solidFill>
                <a:schemeClr val="dk1"/>
              </a:solidFill>
              <a:effectLst/>
              <a:latin typeface="Calibri"/>
              <a:ea typeface="Calibri"/>
              <a:cs typeface="Calibri"/>
              <a:sym typeface="Calibri"/>
            </a:endParaRPr>
          </a:p>
          <a:p>
            <a:r>
              <a:rPr lang="en-US" dirty="0" smtClean="0"/>
              <a:t>https://www.computer.org/web/computingnow/archive/interoperability-in-the-internet-of-things-december-2016-interviews</a:t>
            </a:r>
          </a:p>
          <a:p>
            <a:endParaRPr lang="en-US" dirty="0" smtClean="0"/>
          </a:p>
          <a:p>
            <a:r>
              <a:rPr lang="en-US" dirty="0" smtClean="0"/>
              <a:t>For example:</a:t>
            </a:r>
          </a:p>
          <a:p>
            <a:r>
              <a:rPr lang="en-US" dirty="0" smtClean="0"/>
              <a:t>“… full-blown interoperability is completely indispensable for the progress of </a:t>
            </a:r>
            <a:r>
              <a:rPr lang="en-US" dirty="0" err="1" smtClean="0"/>
              <a:t>IoT</a:t>
            </a:r>
            <a:r>
              <a:rPr lang="en-US" dirty="0" smtClean="0"/>
              <a:t> ecosystems. Nowadays, customers and manufacturers have a huge number of technologies and solutions to choose from, and the risk of investing in a nonstandard option is too high because of its possible obsolescence. The absence of an open interoperability framework is one of the factors that is limiting the expansion of </a:t>
            </a:r>
            <a:r>
              <a:rPr lang="en-US" dirty="0" err="1" smtClean="0"/>
              <a:t>IoT</a:t>
            </a:r>
            <a:r>
              <a:rPr lang="en-US" dirty="0" smtClean="0"/>
              <a:t> ecosystems (and, therefore, its maximum market and technological potential).”</a:t>
            </a:r>
          </a:p>
          <a:p>
            <a:endParaRPr lang="en-US" dirty="0" smtClean="0"/>
          </a:p>
          <a:p>
            <a:r>
              <a:rPr lang="en-US" dirty="0" smtClean="0"/>
              <a:t>Although there are</a:t>
            </a:r>
            <a:r>
              <a:rPr lang="en-US" baseline="0" dirty="0" smtClean="0"/>
              <a:t> also some quotes that take the opposite view (although usually of the form “lack of interoperability won’t be a limiter in the short term, but will eventually be so.”)</a:t>
            </a:r>
            <a:endParaRPr lang="en-US" dirty="0" smtClean="0"/>
          </a:p>
          <a:p>
            <a:endParaRPr lang="en-US" dirty="0" smtClean="0"/>
          </a:p>
          <a:p>
            <a:r>
              <a:rPr lang="en-US" dirty="0" smtClean="0"/>
              <a:t>Other references:</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dirty="0" smtClean="0"/>
              <a:t>https://internetofbusiness.com/iot-value-comes-interoperability/</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dirty="0" smtClean="0"/>
              <a:t>https://www.mckinsey.com/industries/semiconductors/our-insights/whats-new-with-the-internet-of-things</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endParaRPr lang="en-US" dirty="0" smtClean="0"/>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dirty="0" smtClean="0"/>
              <a:t>From automotive: https://arstechnica.com/cars/2017/10/blue-roads-and-glowing-signs-how-this-startups-tech-lets-cars-see-the-world/</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sz="1200" b="0" i="0" u="none" strike="noStrike" kern="1200" cap="none" dirty="0" smtClean="0">
                <a:solidFill>
                  <a:schemeClr val="dk1"/>
                </a:solidFill>
                <a:effectLst/>
                <a:latin typeface="Calibri"/>
                <a:ea typeface="Calibri"/>
                <a:cs typeface="Calibri"/>
                <a:sym typeface="Calibri"/>
              </a:rPr>
              <a:t>…having multiple walled gardens for different makes of autonomous vehicles is highly undesirable; more cars contributing to the same platform means greater coverage of the road network, not to mention bigger sets for the machine learning algorithms that will process that data. "If a car around the next corner hits the brakes because there’s an obstruction, that information could be used to signal to the drivers behind to slow down ahead of time, resulting in smoother, more efficient journeys and a lower risk of accidents. But that can only work if all cars can speak and understand the same language," said Dietmar </a:t>
            </a:r>
            <a:r>
              <a:rPr lang="en-US" sz="1200" b="0" i="0" u="none" strike="noStrike" kern="1200" cap="none" dirty="0" err="1" smtClean="0">
                <a:solidFill>
                  <a:schemeClr val="dk1"/>
                </a:solidFill>
                <a:effectLst/>
                <a:latin typeface="Calibri"/>
                <a:ea typeface="Calibri"/>
                <a:cs typeface="Calibri"/>
                <a:sym typeface="Calibri"/>
              </a:rPr>
              <a:t>Rabel</a:t>
            </a:r>
            <a:r>
              <a:rPr lang="en-US" sz="1200" b="0" i="0" u="none" strike="noStrike" kern="1200" cap="none" dirty="0" smtClean="0">
                <a:solidFill>
                  <a:schemeClr val="dk1"/>
                </a:solidFill>
                <a:effectLst/>
                <a:latin typeface="Calibri"/>
                <a:ea typeface="Calibri"/>
                <a:cs typeface="Calibri"/>
                <a:sym typeface="Calibri"/>
              </a:rPr>
              <a:t>, Here's head of autonomous driving product management.</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endParaRPr lang="en-US" sz="1200" b="0" i="0" u="none" strike="noStrike" kern="1200" cap="none" dirty="0" smtClean="0">
              <a:solidFill>
                <a:schemeClr val="dk1"/>
              </a:solidFill>
              <a:effectLst/>
              <a:latin typeface="Calibri"/>
              <a:ea typeface="Calibri"/>
              <a:cs typeface="Calibri"/>
              <a:sym typeface="Calibri"/>
            </a:endParaRP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sz="1200" b="0" i="0" u="none" strike="noStrike" kern="1200" cap="none" dirty="0" smtClean="0">
                <a:solidFill>
                  <a:schemeClr val="dk1"/>
                </a:solidFill>
                <a:effectLst/>
                <a:latin typeface="Calibri"/>
                <a:ea typeface="Calibri"/>
                <a:cs typeface="Calibri"/>
                <a:sym typeface="Calibri"/>
              </a:rPr>
              <a:t>How many standards in a laptop?</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sz="1200" b="0" i="0" u="none" strike="noStrike" kern="1200" cap="none" dirty="0" smtClean="0">
                <a:solidFill>
                  <a:schemeClr val="dk1"/>
                </a:solidFill>
                <a:effectLst/>
                <a:latin typeface="Calibri"/>
                <a:ea typeface="Calibri"/>
                <a:cs typeface="Calibri"/>
                <a:sym typeface="Calibri"/>
              </a:rPr>
              <a:t>http://ieeexplore.ieee.org/stamp/stamp.jsp?arnumber=5682128&amp;tag=1</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endParaRPr lang="en-US" sz="1200" b="0" i="0" u="none" strike="noStrike" kern="1200" cap="none" dirty="0" smtClean="0">
              <a:solidFill>
                <a:schemeClr val="dk1"/>
              </a:solidFill>
              <a:effectLst/>
              <a:latin typeface="Calibri"/>
              <a:ea typeface="Calibri"/>
              <a:cs typeface="Calibri"/>
              <a:sym typeface="Calibri"/>
            </a:endParaRP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endParaRPr lang="en-US" dirty="0" smtClean="0"/>
          </a:p>
          <a:p>
            <a:endParaRPr lang="en-US" dirty="0"/>
          </a:p>
        </p:txBody>
      </p:sp>
      <p:sp>
        <p:nvSpPr>
          <p:cNvPr id="4" name="Slide Number Placeholder 3"/>
          <p:cNvSpPr>
            <a:spLocks noGrp="1"/>
          </p:cNvSpPr>
          <p:nvPr>
            <p:ph type="sldNum" idx="10"/>
          </p:nvPr>
        </p:nvSpPr>
        <p:spPr/>
        <p:txBody>
          <a:bodyPr/>
          <a:lstStyle/>
          <a:p>
            <a:pPr algn="r">
              <a:buClr>
                <a:srgbClr val="000000"/>
              </a:buClr>
              <a:buSzPct val="25000"/>
              <a:buFont typeface="Calibri"/>
              <a:buNone/>
            </a:pPr>
            <a:fld id="{00000000-1234-1234-1234-123412341234}" type="slidenum">
              <a:rPr lang="en-US" sz="1200" smtClean="0">
                <a:latin typeface="Calibri"/>
                <a:ea typeface="Calibri"/>
                <a:cs typeface="Calibri"/>
                <a:sym typeface="Calibri"/>
              </a:rPr>
              <a:pPr algn="r">
                <a:buClr>
                  <a:srgbClr val="000000"/>
                </a:buClr>
                <a:buSzPct val="25000"/>
                <a:buFont typeface="Calibri"/>
                <a:buNone/>
              </a:pPr>
              <a:t>8</a:t>
            </a:fld>
            <a:endParaRPr lang="en-US" sz="1200">
              <a:latin typeface="Calibri"/>
              <a:ea typeface="Calibri"/>
              <a:cs typeface="Calibri"/>
              <a:sym typeface="Calibri"/>
            </a:endParaRPr>
          </a:p>
        </p:txBody>
      </p:sp>
    </p:spTree>
    <p:extLst>
      <p:ext uri="{BB962C8B-B14F-4D97-AF65-F5344CB8AC3E}">
        <p14:creationId xmlns:p14="http://schemas.microsoft.com/office/powerpoint/2010/main" val="2837542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r>
              <a:rPr lang="en-US" dirty="0" smtClean="0"/>
              <a:t>An additional reference</a:t>
            </a:r>
            <a:r>
              <a:rPr lang="en-US" baseline="0" dirty="0" smtClean="0"/>
              <a:t> (has a lot of quotes from multiple sources)</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sz="1200" b="0" i="0" u="none" strike="noStrike" kern="1200" cap="none" dirty="0" smtClean="0">
                <a:solidFill>
                  <a:schemeClr val="dk1"/>
                </a:solidFill>
                <a:effectLst/>
                <a:latin typeface="Calibri"/>
                <a:ea typeface="Calibri"/>
                <a:cs typeface="Calibri"/>
                <a:sym typeface="Calibri"/>
              </a:rPr>
              <a:t>Interoperability in the Internet of Things: Interviews,</a:t>
            </a:r>
            <a:r>
              <a:rPr lang="en-US" sz="1200" b="0" i="0" u="none" strike="noStrike" kern="1200" cap="none" baseline="0" dirty="0" smtClean="0">
                <a:solidFill>
                  <a:schemeClr val="dk1"/>
                </a:solidFill>
                <a:effectLst/>
                <a:latin typeface="Calibri"/>
                <a:ea typeface="Calibri"/>
                <a:cs typeface="Calibri"/>
                <a:sym typeface="Calibri"/>
              </a:rPr>
              <a:t> Computer.org, 2016.</a:t>
            </a:r>
            <a:endParaRPr lang="en-US" sz="1200" b="0" i="0" u="none" strike="noStrike" kern="1200" cap="none" dirty="0" smtClean="0">
              <a:solidFill>
                <a:schemeClr val="dk1"/>
              </a:solidFill>
              <a:effectLst/>
              <a:latin typeface="Calibri"/>
              <a:ea typeface="Calibri"/>
              <a:cs typeface="Calibri"/>
              <a:sym typeface="Calibri"/>
            </a:endParaRPr>
          </a:p>
          <a:p>
            <a:r>
              <a:rPr lang="en-US" dirty="0" smtClean="0"/>
              <a:t>https://www.computer.org/web/computingnow/archive/interoperability-in-the-internet-of-things-december-2016-interviews</a:t>
            </a:r>
          </a:p>
          <a:p>
            <a:endParaRPr lang="en-US" dirty="0" smtClean="0"/>
          </a:p>
          <a:p>
            <a:r>
              <a:rPr lang="en-US" dirty="0" smtClean="0"/>
              <a:t>For example:</a:t>
            </a:r>
          </a:p>
          <a:p>
            <a:r>
              <a:rPr lang="en-US" dirty="0" smtClean="0"/>
              <a:t>“… full-blown interoperability is completely indispensable for the progress of </a:t>
            </a:r>
            <a:r>
              <a:rPr lang="en-US" dirty="0" err="1" smtClean="0"/>
              <a:t>IoT</a:t>
            </a:r>
            <a:r>
              <a:rPr lang="en-US" dirty="0" smtClean="0"/>
              <a:t> ecosystems. Nowadays, customers and manufacturers have a huge number of technologies and solutions to choose from, and the risk of investing in a nonstandard option is too high because of its possible obsolescence. The absence of an open interoperability framework is one of the factors that is limiting the expansion of </a:t>
            </a:r>
            <a:r>
              <a:rPr lang="en-US" dirty="0" err="1" smtClean="0"/>
              <a:t>IoT</a:t>
            </a:r>
            <a:r>
              <a:rPr lang="en-US" dirty="0" smtClean="0"/>
              <a:t> ecosystems (and, therefore, its maximum market and technological potential).”</a:t>
            </a:r>
          </a:p>
          <a:p>
            <a:endParaRPr lang="en-US" dirty="0" smtClean="0"/>
          </a:p>
          <a:p>
            <a:r>
              <a:rPr lang="en-US" dirty="0" smtClean="0"/>
              <a:t>Although there are</a:t>
            </a:r>
            <a:r>
              <a:rPr lang="en-US" baseline="0" dirty="0" smtClean="0"/>
              <a:t> also some quotes that take the opposite view (although usually of the form “lack of interoperability won’t be a limiter in the short term, but will eventually be so.”)</a:t>
            </a:r>
            <a:endParaRPr lang="en-US" dirty="0" smtClean="0"/>
          </a:p>
          <a:p>
            <a:endParaRPr lang="en-US" dirty="0" smtClean="0"/>
          </a:p>
          <a:p>
            <a:r>
              <a:rPr lang="en-US" dirty="0" smtClean="0"/>
              <a:t>Other references:</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dirty="0" smtClean="0"/>
              <a:t>https://internetofbusiness.com/iot-value-comes-interoperability/</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dirty="0" smtClean="0"/>
              <a:t>https://www.mckinsey.com/industries/semiconductors/our-insights/whats-new-with-the-internet-of-things</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endParaRPr lang="en-US" dirty="0" smtClean="0"/>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dirty="0" smtClean="0"/>
              <a:t>From automotive: https://arstechnica.com/cars/2017/10/blue-roads-and-glowing-signs-how-this-startups-tech-lets-cars-see-the-world/</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sz="1200" b="0" i="0" u="none" strike="noStrike" kern="1200" cap="none" dirty="0" smtClean="0">
                <a:solidFill>
                  <a:schemeClr val="dk1"/>
                </a:solidFill>
                <a:effectLst/>
                <a:latin typeface="Calibri"/>
                <a:ea typeface="Calibri"/>
                <a:cs typeface="Calibri"/>
                <a:sym typeface="Calibri"/>
              </a:rPr>
              <a:t>…having multiple walled gardens for different makes of autonomous vehicles is highly undesirable; more cars contributing to the same platform means greater coverage of the road network, not to mention bigger sets for the machine learning algorithms that will process that data. "If a car around the next corner hits the brakes because there’s an obstruction, that information could be used to signal to the drivers behind to slow down ahead of time, resulting in smoother, more efficient journeys and a lower risk of accidents. But that can only work if all cars can speak and understand the same language," said Dietmar </a:t>
            </a:r>
            <a:r>
              <a:rPr lang="en-US" sz="1200" b="0" i="0" u="none" strike="noStrike" kern="1200" cap="none" dirty="0" err="1" smtClean="0">
                <a:solidFill>
                  <a:schemeClr val="dk1"/>
                </a:solidFill>
                <a:effectLst/>
                <a:latin typeface="Calibri"/>
                <a:ea typeface="Calibri"/>
                <a:cs typeface="Calibri"/>
                <a:sym typeface="Calibri"/>
              </a:rPr>
              <a:t>Rabel</a:t>
            </a:r>
            <a:r>
              <a:rPr lang="en-US" sz="1200" b="0" i="0" u="none" strike="noStrike" kern="1200" cap="none" dirty="0" smtClean="0">
                <a:solidFill>
                  <a:schemeClr val="dk1"/>
                </a:solidFill>
                <a:effectLst/>
                <a:latin typeface="Calibri"/>
                <a:ea typeface="Calibri"/>
                <a:cs typeface="Calibri"/>
                <a:sym typeface="Calibri"/>
              </a:rPr>
              <a:t>, Here's head of autonomous driving product management.</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endParaRPr lang="en-US" sz="1200" b="0" i="0" u="none" strike="noStrike" kern="1200" cap="none" dirty="0" smtClean="0">
              <a:solidFill>
                <a:schemeClr val="dk1"/>
              </a:solidFill>
              <a:effectLst/>
              <a:latin typeface="Calibri"/>
              <a:ea typeface="Calibri"/>
              <a:cs typeface="Calibri"/>
              <a:sym typeface="Calibri"/>
            </a:endParaRP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sz="1200" b="0" i="0" u="none" strike="noStrike" kern="1200" cap="none" dirty="0" smtClean="0">
                <a:solidFill>
                  <a:schemeClr val="dk1"/>
                </a:solidFill>
                <a:effectLst/>
                <a:latin typeface="Calibri"/>
                <a:ea typeface="Calibri"/>
                <a:cs typeface="Calibri"/>
                <a:sym typeface="Calibri"/>
              </a:rPr>
              <a:t>How many standards in a laptop?</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r>
              <a:rPr lang="en-US" sz="1200" b="0" i="0" u="none" strike="noStrike" kern="1200" cap="none" dirty="0" smtClean="0">
                <a:solidFill>
                  <a:schemeClr val="dk1"/>
                </a:solidFill>
                <a:effectLst/>
                <a:latin typeface="Calibri"/>
                <a:ea typeface="Calibri"/>
                <a:cs typeface="Calibri"/>
                <a:sym typeface="Calibri"/>
              </a:rPr>
              <a:t>http://ieeexplore.ieee.org/stamp/stamp.jsp?arnumber=5682128&amp;tag=1</a:t>
            </a: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endParaRPr lang="en-US" sz="1200" b="0" i="0" u="none" strike="noStrike" kern="1200" cap="none" dirty="0" smtClean="0">
              <a:solidFill>
                <a:schemeClr val="dk1"/>
              </a:solidFill>
              <a:effectLst/>
              <a:latin typeface="Calibri"/>
              <a:ea typeface="Calibri"/>
              <a:cs typeface="Calibri"/>
              <a:sym typeface="Calibri"/>
            </a:endParaRPr>
          </a:p>
          <a:p>
            <a:pPr marL="0" marR="0" indent="0" algn="l" defTabSz="914400" rtl="0" eaLnBrk="1" fontAlgn="auto" latinLnBrk="0" hangingPunct="1">
              <a:lnSpc>
                <a:spcPct val="100000"/>
              </a:lnSpc>
              <a:spcBef>
                <a:spcPts val="0"/>
              </a:spcBef>
              <a:spcAft>
                <a:spcPts val="0"/>
              </a:spcAft>
              <a:buClr>
                <a:schemeClr val="dk1"/>
              </a:buClr>
              <a:buSzTx/>
              <a:buFont typeface="Calibri"/>
              <a:buNone/>
              <a:tabLst/>
              <a:defRPr/>
            </a:pPr>
            <a:endParaRPr lang="en-US" dirty="0" smtClean="0"/>
          </a:p>
          <a:p>
            <a:endParaRPr lang="en-US" dirty="0"/>
          </a:p>
        </p:txBody>
      </p:sp>
      <p:sp>
        <p:nvSpPr>
          <p:cNvPr id="4" name="Slide Number Placeholder 3"/>
          <p:cNvSpPr>
            <a:spLocks noGrp="1"/>
          </p:cNvSpPr>
          <p:nvPr>
            <p:ph type="sldNum" idx="10"/>
          </p:nvPr>
        </p:nvSpPr>
        <p:spPr/>
        <p:txBody>
          <a:bodyPr/>
          <a:lstStyle/>
          <a:p>
            <a:pPr algn="r">
              <a:buClr>
                <a:srgbClr val="000000"/>
              </a:buClr>
              <a:buSzPct val="25000"/>
              <a:buFont typeface="Calibri"/>
              <a:buNone/>
            </a:pPr>
            <a:fld id="{00000000-1234-1234-1234-123412341234}" type="slidenum">
              <a:rPr lang="en-US" sz="1200" smtClean="0">
                <a:latin typeface="Calibri"/>
                <a:ea typeface="Calibri"/>
                <a:cs typeface="Calibri"/>
                <a:sym typeface="Calibri"/>
              </a:rPr>
              <a:pPr algn="r">
                <a:buClr>
                  <a:srgbClr val="000000"/>
                </a:buClr>
                <a:buSzPct val="25000"/>
                <a:buFont typeface="Calibri"/>
                <a:buNone/>
              </a:pPr>
              <a:t>9</a:t>
            </a:fld>
            <a:endParaRPr lang="en-US" sz="1200">
              <a:latin typeface="Calibri"/>
              <a:ea typeface="Calibri"/>
              <a:cs typeface="Calibri"/>
              <a:sym typeface="Calibri"/>
            </a:endParaRPr>
          </a:p>
        </p:txBody>
      </p:sp>
    </p:spTree>
    <p:extLst>
      <p:ext uri="{BB962C8B-B14F-4D97-AF65-F5344CB8AC3E}">
        <p14:creationId xmlns:p14="http://schemas.microsoft.com/office/powerpoint/2010/main" val="6559950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523647C-0A46-4272-A17E-7DF09C5691D3}" type="slidenum">
              <a:rPr lang="en-US" altLang="en-US" smtClean="0"/>
              <a:pPr>
                <a:defRPr/>
              </a:pPr>
              <a:t>13</a:t>
            </a:fld>
            <a:endParaRPr lang="en-US" altLang="en-US" dirty="0"/>
          </a:p>
        </p:txBody>
      </p:sp>
    </p:spTree>
    <p:extLst>
      <p:ext uri="{BB962C8B-B14F-4D97-AF65-F5344CB8AC3E}">
        <p14:creationId xmlns:p14="http://schemas.microsoft.com/office/powerpoint/2010/main" val="26793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810273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r>
              <a:rPr lang="en-US" dirty="0" smtClean="0"/>
              <a:t>After</a:t>
            </a:r>
            <a:r>
              <a:rPr lang="en-US" baseline="0" dirty="0" smtClean="0"/>
              <a:t> the above infrastructure is in place, we still want to schedule some POCs for “development systems” based around service composition.</a:t>
            </a:r>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18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372891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r>
              <a:rPr lang="en-US" dirty="0" smtClean="0"/>
              <a:t>After</a:t>
            </a:r>
            <a:r>
              <a:rPr lang="en-US" baseline="0" dirty="0" smtClean="0"/>
              <a:t> the above infrastructure is in place, we still want to schedule some POCs for “development systems” based around service composition.</a:t>
            </a:r>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smtClean="0">
                <a:solidFill>
                  <a:schemeClr val="dk1"/>
                </a:solidFill>
                <a:latin typeface="Calibri"/>
                <a:ea typeface="Calibri"/>
                <a:cs typeface="Calibri"/>
                <a:sym typeface="Calibri"/>
              </a:rPr>
              <a:t>19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56928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0EF203D-C2A1-48E4-823C-156DD34C6BBC}" type="datetimeFigureOut">
              <a:rPr lang="en-US" smtClean="0"/>
              <a:t>2017-11-17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161078320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0EF203D-C2A1-48E4-823C-156DD34C6BBC}" type="datetimeFigureOut">
              <a:rPr lang="en-US" smtClean="0"/>
              <a:t>2017-11-17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1468685952"/>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0EF203D-C2A1-48E4-823C-156DD34C6BBC}" type="datetimeFigureOut">
              <a:rPr lang="en-US" smtClean="0"/>
              <a:t>2017-11-17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17167683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le Slide with Radial Gradient">
    <p:bg>
      <p:bgPr>
        <a:blipFill rotWithShape="1">
          <a:blip r:embed="rId2">
            <a:alphaModFix/>
          </a:blip>
          <a:stretch>
            <a:fillRect/>
          </a:stretch>
        </a:blipFill>
        <a:effectLst/>
      </p:bgPr>
    </p:bg>
    <p:spTree>
      <p:nvGrpSpPr>
        <p:cNvPr id="1" name="Shape 39"/>
        <p:cNvGrpSpPr/>
        <p:nvPr/>
      </p:nvGrpSpPr>
      <p:grpSpPr>
        <a:xfrm>
          <a:off x="0" y="0"/>
          <a:ext cx="0" cy="0"/>
          <a:chOff x="0" y="0"/>
          <a:chExt cx="0" cy="0"/>
        </a:xfrm>
      </p:grpSpPr>
      <p:sp>
        <p:nvSpPr>
          <p:cNvPr id="42" name="Shape 42"/>
          <p:cNvSpPr txBox="1">
            <a:spLocks noGrp="1"/>
          </p:cNvSpPr>
          <p:nvPr>
            <p:ph type="subTitle" idx="1"/>
          </p:nvPr>
        </p:nvSpPr>
        <p:spPr>
          <a:xfrm>
            <a:off x="607483" y="4657344"/>
            <a:ext cx="8440283" cy="1233813"/>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F3D54E"/>
              </a:buClr>
              <a:buFont typeface="Noto Sans Symbols"/>
              <a:buNone/>
              <a:defRPr sz="2133" b="0" i="0" u="none" strike="noStrike" cap="none">
                <a:solidFill>
                  <a:srgbClr val="F3D54E"/>
                </a:solidFill>
                <a:latin typeface="Arial"/>
                <a:ea typeface="Arial"/>
                <a:cs typeface="Arial"/>
                <a:sym typeface="Arial"/>
              </a:defRPr>
            </a:lvl1pPr>
            <a:lvl2pPr marL="609585" marR="0" lvl="1" indent="-12684" algn="ctr" rtl="0">
              <a:lnSpc>
                <a:spcPct val="100000"/>
              </a:lnSpc>
              <a:spcBef>
                <a:spcPts val="1600"/>
              </a:spcBef>
              <a:spcAft>
                <a:spcPts val="0"/>
              </a:spcAft>
              <a:buClr>
                <a:srgbClr val="888888"/>
              </a:buClr>
              <a:buFont typeface="Noto Sans Symbols"/>
              <a:buNone/>
              <a:defRPr sz="2133" b="0" i="0" u="none" strike="noStrike" cap="none">
                <a:solidFill>
                  <a:srgbClr val="888888"/>
                </a:solidFill>
                <a:latin typeface="Arial"/>
                <a:ea typeface="Arial"/>
                <a:cs typeface="Arial"/>
                <a:sym typeface="Arial"/>
              </a:defRPr>
            </a:lvl2pPr>
            <a:lvl3pPr marL="1219170" marR="0" lvl="2" indent="-12669" algn="ctr" rtl="0">
              <a:lnSpc>
                <a:spcPct val="100000"/>
              </a:lnSpc>
              <a:spcBef>
                <a:spcPts val="1067"/>
              </a:spcBef>
              <a:spcAft>
                <a:spcPts val="0"/>
              </a:spcAft>
              <a:buClr>
                <a:srgbClr val="888888"/>
              </a:buClr>
              <a:buFont typeface="Arial"/>
              <a:buNone/>
              <a:defRPr sz="2133" b="0" i="0" u="none" strike="noStrike" cap="none">
                <a:solidFill>
                  <a:srgbClr val="888888"/>
                </a:solidFill>
                <a:latin typeface="Arial"/>
                <a:ea typeface="Arial"/>
                <a:cs typeface="Arial"/>
                <a:sym typeface="Arial"/>
              </a:defRPr>
            </a:lvl3pPr>
            <a:lvl4pPr marL="1828754" marR="0" lvl="3" indent="-12654" algn="ctr"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4pPr>
            <a:lvl5pPr marL="2438339" marR="0" lvl="4" indent="-12638" algn="ctr"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5pPr>
            <a:lvl6pPr marL="3047924" marR="0" lvl="5" indent="-12624"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6pPr>
            <a:lvl7pPr marL="3657509" marR="0" lvl="6" indent="-12608"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7pPr>
            <a:lvl8pPr marL="4267093" marR="0" lvl="7" indent="-12593"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8pPr>
            <a:lvl9pPr marL="4876678" marR="0" lvl="8" indent="-12577" algn="ctr" rtl="0">
              <a:lnSpc>
                <a:spcPct val="100000"/>
              </a:lnSpc>
              <a:spcBef>
                <a:spcPts val="533"/>
              </a:spcBef>
              <a:spcAft>
                <a:spcPts val="0"/>
              </a:spcAft>
              <a:buClr>
                <a:srgbClr val="888888"/>
              </a:buClr>
              <a:buFont typeface="Arial"/>
              <a:buNone/>
              <a:defRPr sz="2667" b="0" i="0" u="none" strike="noStrike" cap="none">
                <a:solidFill>
                  <a:srgbClr val="888888"/>
                </a:solidFill>
                <a:latin typeface="Arial"/>
                <a:ea typeface="Arial"/>
                <a:cs typeface="Arial"/>
                <a:sym typeface="Arial"/>
              </a:defRPr>
            </a:lvl9pPr>
          </a:lstStyle>
          <a:p>
            <a:endParaRPr/>
          </a:p>
        </p:txBody>
      </p:sp>
      <p:sp>
        <p:nvSpPr>
          <p:cNvPr id="43" name="Shape 43"/>
          <p:cNvSpPr txBox="1">
            <a:spLocks noGrp="1"/>
          </p:cNvSpPr>
          <p:nvPr>
            <p:ph type="ctrTitle"/>
          </p:nvPr>
        </p:nvSpPr>
        <p:spPr>
          <a:xfrm>
            <a:off x="584449" y="3372523"/>
            <a:ext cx="10950515" cy="1336387"/>
          </a:xfrm>
          <a:prstGeom prst="rect">
            <a:avLst/>
          </a:prstGeom>
          <a:noFill/>
          <a:ln>
            <a:noFill/>
          </a:ln>
        </p:spPr>
        <p:txBody>
          <a:bodyPr lIns="91425" tIns="91425" rIns="91425" bIns="91425" anchor="b" anchorCtr="0"/>
          <a:lstStyle>
            <a:lvl1pPr marL="0" marR="0" lvl="0" indent="0" algn="l" rtl="0">
              <a:lnSpc>
                <a:spcPct val="109989"/>
              </a:lnSpc>
              <a:spcBef>
                <a:spcPts val="3200"/>
              </a:spcBef>
              <a:spcAft>
                <a:spcPts val="0"/>
              </a:spcAft>
              <a:buClr>
                <a:schemeClr val="lt1"/>
              </a:buClr>
              <a:buFont typeface="Arial"/>
              <a:buNone/>
              <a:defRPr sz="6667" b="0" i="0" u="none" strike="noStrike" cap="none">
                <a:solidFill>
                  <a:schemeClr val="lt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extLst>
      <p:ext uri="{BB962C8B-B14F-4D97-AF65-F5344CB8AC3E}">
        <p14:creationId xmlns:p14="http://schemas.microsoft.com/office/powerpoint/2010/main" val="1176117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2_Title and Bulleted Text">
    <p:spTree>
      <p:nvGrpSpPr>
        <p:cNvPr id="1" name="Shape 18"/>
        <p:cNvGrpSpPr/>
        <p:nvPr/>
      </p:nvGrpSpPr>
      <p:grpSpPr>
        <a:xfrm>
          <a:off x="0" y="0"/>
          <a:ext cx="0" cy="0"/>
          <a:chOff x="0" y="0"/>
          <a:chExt cx="0" cy="0"/>
        </a:xfrm>
      </p:grpSpPr>
      <p:sp>
        <p:nvSpPr>
          <p:cNvPr id="19" name="Shape 19"/>
          <p:cNvSpPr txBox="1">
            <a:spLocks noGrp="1"/>
          </p:cNvSpPr>
          <p:nvPr>
            <p:ph type="ftr" idx="11"/>
          </p:nvPr>
        </p:nvSpPr>
        <p:spPr>
          <a:xfrm>
            <a:off x="4165600" y="6432516"/>
            <a:ext cx="3860798" cy="365125"/>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1"/>
              </a:buClr>
              <a:buFont typeface="Arial"/>
              <a:buNone/>
              <a:defRPr sz="1067" b="0" i="0" u="none" strike="noStrike" cap="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20" name="Shape 20"/>
          <p:cNvSpPr txBox="1">
            <a:spLocks noGrp="1"/>
          </p:cNvSpPr>
          <p:nvPr>
            <p:ph type="sldNum" idx="12"/>
          </p:nvPr>
        </p:nvSpPr>
        <p:spPr>
          <a:xfrm>
            <a:off x="9163135" y="6432516"/>
            <a:ext cx="2844800" cy="365125"/>
          </a:xfrm>
          <a:prstGeom prst="rect">
            <a:avLst/>
          </a:prstGeom>
          <a:noFill/>
          <a:ln>
            <a:noFill/>
          </a:ln>
        </p:spPr>
        <p:txBody>
          <a:bodyPr lIns="0" tIns="0" rIns="0" bIns="0" anchor="ctr" anchorCtr="0">
            <a:noAutofit/>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a:solidFill>
                  <a:schemeClr val="lt1"/>
                </a:solidFill>
                <a:latin typeface="Arial"/>
                <a:ea typeface="Arial"/>
                <a:cs typeface="Arial"/>
                <a:sym typeface="Arial"/>
              </a:rPr>
              <a:t>‹#›</a:t>
            </a:fld>
            <a:endParaRPr lang="en-US" sz="1067" b="0" i="0" u="none" strike="noStrike" cap="none">
              <a:solidFill>
                <a:schemeClr val="lt1"/>
              </a:solidFill>
              <a:latin typeface="Arial"/>
              <a:ea typeface="Arial"/>
              <a:cs typeface="Arial"/>
              <a:sym typeface="Arial"/>
            </a:endParaRPr>
          </a:p>
        </p:txBody>
      </p:sp>
      <p:sp>
        <p:nvSpPr>
          <p:cNvPr id="21" name="Shape 21"/>
          <p:cNvSpPr txBox="1">
            <a:spLocks noGrp="1"/>
          </p:cNvSpPr>
          <p:nvPr>
            <p:ph type="body" idx="1"/>
          </p:nvPr>
        </p:nvSpPr>
        <p:spPr>
          <a:xfrm>
            <a:off x="102500" y="1025811"/>
            <a:ext cx="11736351" cy="4883691"/>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title"/>
          </p:nvPr>
        </p:nvSpPr>
        <p:spPr>
          <a:xfrm>
            <a:off x="100383" y="85821"/>
            <a:ext cx="10972799" cy="85344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3C71"/>
              </a:buClr>
              <a:buFont typeface="Arial"/>
              <a:buNone/>
              <a:defRPr sz="37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extLst>
      <p:ext uri="{BB962C8B-B14F-4D97-AF65-F5344CB8AC3E}">
        <p14:creationId xmlns:p14="http://schemas.microsoft.com/office/powerpoint/2010/main" val="35050234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Hero Text">
    <p:spTree>
      <p:nvGrpSpPr>
        <p:cNvPr id="1" name="Shape 85"/>
        <p:cNvGrpSpPr/>
        <p:nvPr/>
      </p:nvGrpSpPr>
      <p:grpSpPr>
        <a:xfrm>
          <a:off x="0" y="0"/>
          <a:ext cx="0" cy="0"/>
          <a:chOff x="0" y="0"/>
          <a:chExt cx="0" cy="0"/>
        </a:xfrm>
      </p:grpSpPr>
      <p:sp>
        <p:nvSpPr>
          <p:cNvPr id="86" name="Shape 86"/>
          <p:cNvSpPr txBox="1">
            <a:spLocks noGrp="1"/>
          </p:cNvSpPr>
          <p:nvPr>
            <p:ph type="body" idx="1"/>
          </p:nvPr>
        </p:nvSpPr>
        <p:spPr>
          <a:xfrm>
            <a:off x="607483" y="2979841"/>
            <a:ext cx="10363200" cy="1500187"/>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chemeClr val="accent2"/>
              </a:buClr>
              <a:buFont typeface="Noto Sans Symbols"/>
              <a:buNone/>
              <a:defRPr sz="5333" b="0" i="0" u="none" strike="noStrike" cap="none">
                <a:solidFill>
                  <a:schemeClr val="accent2"/>
                </a:solidFill>
                <a:latin typeface="Arial"/>
                <a:ea typeface="Arial"/>
                <a:cs typeface="Arial"/>
                <a:sym typeface="Arial"/>
              </a:defRPr>
            </a:lvl1pPr>
            <a:lvl2pPr marL="609585" marR="0" lvl="1" indent="-12684" algn="l" rtl="0">
              <a:lnSpc>
                <a:spcPct val="100000"/>
              </a:lnSpc>
              <a:spcBef>
                <a:spcPts val="1600"/>
              </a:spcBef>
              <a:spcAft>
                <a:spcPts val="0"/>
              </a:spcAft>
              <a:buClr>
                <a:srgbClr val="888888"/>
              </a:buClr>
              <a:buFont typeface="Noto Sans Symbols"/>
              <a:buNone/>
              <a:defRPr sz="2400" b="0" i="0" u="none" strike="noStrike" cap="none">
                <a:solidFill>
                  <a:srgbClr val="888888"/>
                </a:solidFill>
                <a:latin typeface="Arial"/>
                <a:ea typeface="Arial"/>
                <a:cs typeface="Arial"/>
                <a:sym typeface="Arial"/>
              </a:defRPr>
            </a:lvl2pPr>
            <a:lvl3pPr marL="1219170" marR="0" lvl="2" indent="-12669" algn="l" rtl="0">
              <a:lnSpc>
                <a:spcPct val="100000"/>
              </a:lnSpc>
              <a:spcBef>
                <a:spcPts val="1067"/>
              </a:spcBef>
              <a:spcAft>
                <a:spcPts val="0"/>
              </a:spcAft>
              <a:buClr>
                <a:srgbClr val="888888"/>
              </a:buClr>
              <a:buFont typeface="Arial"/>
              <a:buNone/>
              <a:defRPr sz="2133" b="0" i="0" u="none" strike="noStrike" cap="none">
                <a:solidFill>
                  <a:srgbClr val="888888"/>
                </a:solidFill>
                <a:latin typeface="Arial"/>
                <a:ea typeface="Arial"/>
                <a:cs typeface="Arial"/>
                <a:sym typeface="Arial"/>
              </a:defRPr>
            </a:lvl3pPr>
            <a:lvl4pPr marL="1828754" marR="0" lvl="3" indent="-12654"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4pPr>
            <a:lvl5pPr marL="2438339" marR="0" lvl="4" indent="-12638"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5pPr>
            <a:lvl6pPr marL="3047924" marR="0" lvl="5" indent="-12624"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6pPr>
            <a:lvl7pPr marL="3657509" marR="0" lvl="6" indent="-12608"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7pPr>
            <a:lvl8pPr marL="4267093" marR="0" lvl="7" indent="-12593"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8pPr>
            <a:lvl9pPr marL="4876678" marR="0" lvl="8" indent="-12577" algn="l" rtl="0">
              <a:lnSpc>
                <a:spcPct val="100000"/>
              </a:lnSpc>
              <a:spcBef>
                <a:spcPts val="373"/>
              </a:spcBef>
              <a:spcAft>
                <a:spcPts val="0"/>
              </a:spcAft>
              <a:buClr>
                <a:srgbClr val="888888"/>
              </a:buClr>
              <a:buFont typeface="Arial"/>
              <a:buNone/>
              <a:defRPr sz="1867" b="0" i="0" u="none" strike="noStrike" cap="none">
                <a:solidFill>
                  <a:srgbClr val="888888"/>
                </a:solidFill>
                <a:latin typeface="Arial"/>
                <a:ea typeface="Arial"/>
                <a:cs typeface="Arial"/>
                <a:sym typeface="Arial"/>
              </a:defRPr>
            </a:lvl9pPr>
          </a:lstStyle>
          <a:p>
            <a:endParaRPr/>
          </a:p>
        </p:txBody>
      </p:sp>
      <p:sp>
        <p:nvSpPr>
          <p:cNvPr id="87" name="Shape 87"/>
          <p:cNvSpPr txBox="1">
            <a:spLocks noGrp="1"/>
          </p:cNvSpPr>
          <p:nvPr>
            <p:ph type="sldNum" idx="12"/>
          </p:nvPr>
        </p:nvSpPr>
        <p:spPr>
          <a:xfrm>
            <a:off x="9163135" y="6432516"/>
            <a:ext cx="2844800" cy="365125"/>
          </a:xfrm>
          <a:prstGeom prst="rect">
            <a:avLst/>
          </a:prstGeom>
          <a:noFill/>
          <a:ln>
            <a:noFill/>
          </a:ln>
        </p:spPr>
        <p:txBody>
          <a:bodyPr lIns="0" tIns="0" rIns="0" bIns="0" anchor="ctr" anchorCtr="0">
            <a:noAutofit/>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
        <p:nvSpPr>
          <p:cNvPr id="88" name="Shape 88"/>
          <p:cNvSpPr txBox="1">
            <a:spLocks noGrp="1"/>
          </p:cNvSpPr>
          <p:nvPr>
            <p:ph type="title"/>
          </p:nvPr>
        </p:nvSpPr>
        <p:spPr>
          <a:xfrm>
            <a:off x="607483" y="1469058"/>
            <a:ext cx="10363200" cy="1362075"/>
          </a:xfrm>
          <a:prstGeom prst="rect">
            <a:avLst/>
          </a:prstGeom>
          <a:noFill/>
          <a:ln>
            <a:noFill/>
          </a:ln>
        </p:spPr>
        <p:txBody>
          <a:bodyPr lIns="91425" tIns="91425" rIns="91425" bIns="91425" anchor="b" anchorCtr="0"/>
          <a:lstStyle>
            <a:lvl1pPr marL="0" marR="0" lvl="0" indent="0" algn="l" rtl="0">
              <a:lnSpc>
                <a:spcPct val="80000"/>
              </a:lnSpc>
              <a:spcBef>
                <a:spcPts val="0"/>
              </a:spcBef>
              <a:spcAft>
                <a:spcPts val="0"/>
              </a:spcAft>
              <a:buClr>
                <a:srgbClr val="003C71"/>
              </a:buClr>
              <a:buFont typeface="Arial"/>
              <a:buNone/>
              <a:defRPr sz="53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extLst>
      <p:ext uri="{BB962C8B-B14F-4D97-AF65-F5344CB8AC3E}">
        <p14:creationId xmlns:p14="http://schemas.microsoft.com/office/powerpoint/2010/main" val="29361230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Text and Right Image">
    <p:spTree>
      <p:nvGrpSpPr>
        <p:cNvPr id="1" name="Shape 75"/>
        <p:cNvGrpSpPr/>
        <p:nvPr/>
      </p:nvGrpSpPr>
      <p:grpSpPr>
        <a:xfrm>
          <a:off x="0" y="0"/>
          <a:ext cx="0" cy="0"/>
          <a:chOff x="0" y="0"/>
          <a:chExt cx="0" cy="0"/>
        </a:xfrm>
      </p:grpSpPr>
      <p:sp>
        <p:nvSpPr>
          <p:cNvPr id="76" name="Shape 76"/>
          <p:cNvSpPr>
            <a:spLocks noGrp="1"/>
          </p:cNvSpPr>
          <p:nvPr>
            <p:ph type="pic" idx="2"/>
          </p:nvPr>
        </p:nvSpPr>
        <p:spPr>
          <a:xfrm>
            <a:off x="6237817" y="0"/>
            <a:ext cx="5954182" cy="6358464"/>
          </a:xfrm>
          <a:prstGeom prst="rect">
            <a:avLst/>
          </a:prstGeom>
          <a:solidFill>
            <a:srgbClr val="CFD5D8"/>
          </a:solid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91230" marR="0" lvl="2" indent="91130" algn="l" rtl="0">
              <a:lnSpc>
                <a:spcPct val="100000"/>
              </a:lnSpc>
              <a:spcBef>
                <a:spcPts val="106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3pPr>
            <a:lvl4pPr marL="1395182" marR="0" lvl="3" indent="36146"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title"/>
          </p:nvPr>
        </p:nvSpPr>
        <p:spPr>
          <a:xfrm>
            <a:off x="607483" y="411797"/>
            <a:ext cx="5342466" cy="115823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3C71"/>
              </a:buClr>
              <a:buFont typeface="Arial"/>
              <a:buNone/>
              <a:defRPr sz="37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
        <p:nvSpPr>
          <p:cNvPr id="78" name="Shape 78"/>
          <p:cNvSpPr txBox="1">
            <a:spLocks noGrp="1"/>
          </p:cNvSpPr>
          <p:nvPr>
            <p:ph type="ftr" idx="11"/>
          </p:nvPr>
        </p:nvSpPr>
        <p:spPr>
          <a:xfrm>
            <a:off x="4165600" y="6432516"/>
            <a:ext cx="3860798" cy="365125"/>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1"/>
              </a:buClr>
              <a:buFont typeface="Arial"/>
              <a:buNone/>
              <a:defRPr sz="1067" b="0" i="0" u="none" strike="noStrike" cap="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79" name="Shape 79"/>
          <p:cNvSpPr txBox="1">
            <a:spLocks noGrp="1"/>
          </p:cNvSpPr>
          <p:nvPr>
            <p:ph type="sldNum" idx="12"/>
          </p:nvPr>
        </p:nvSpPr>
        <p:spPr>
          <a:xfrm>
            <a:off x="9163135" y="6432516"/>
            <a:ext cx="2844800" cy="365125"/>
          </a:xfrm>
          <a:prstGeom prst="rect">
            <a:avLst/>
          </a:prstGeom>
          <a:noFill/>
          <a:ln>
            <a:noFill/>
          </a:ln>
        </p:spPr>
        <p:txBody>
          <a:bodyPr lIns="0" tIns="0" rIns="0" bIns="0" anchor="ctr" anchorCtr="0">
            <a:noAutofit/>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
        <p:nvSpPr>
          <p:cNvPr id="80" name="Shape 80"/>
          <p:cNvSpPr txBox="1">
            <a:spLocks noGrp="1"/>
          </p:cNvSpPr>
          <p:nvPr>
            <p:ph type="body" idx="1"/>
          </p:nvPr>
        </p:nvSpPr>
        <p:spPr>
          <a:xfrm>
            <a:off x="607485" y="1766991"/>
            <a:ext cx="5342466" cy="4567765"/>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61782" marR="0" lvl="2" indent="36146" algn="l" rtl="0">
              <a:lnSpc>
                <a:spcPct val="100000"/>
              </a:lnSpc>
              <a:spcBef>
                <a:spcPts val="1067"/>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3pPr>
            <a:lvl4pPr marL="1384300" marR="0" lvl="3"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4pPr>
            <a:lvl5pPr marL="1854200" marR="0" lvl="4"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32093970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ext and Bottom Half Image">
    <p:spTree>
      <p:nvGrpSpPr>
        <p:cNvPr id="1" name="Shape 145"/>
        <p:cNvGrpSpPr/>
        <p:nvPr/>
      </p:nvGrpSpPr>
      <p:grpSpPr>
        <a:xfrm>
          <a:off x="0" y="0"/>
          <a:ext cx="0" cy="0"/>
          <a:chOff x="0" y="0"/>
          <a:chExt cx="0" cy="0"/>
        </a:xfrm>
      </p:grpSpPr>
      <p:sp>
        <p:nvSpPr>
          <p:cNvPr id="146" name="Shape 146"/>
          <p:cNvSpPr>
            <a:spLocks noGrp="1"/>
          </p:cNvSpPr>
          <p:nvPr>
            <p:ph type="pic" idx="2"/>
          </p:nvPr>
        </p:nvSpPr>
        <p:spPr>
          <a:xfrm>
            <a:off x="0" y="3432175"/>
            <a:ext cx="12192000" cy="2926199"/>
          </a:xfrm>
          <a:prstGeom prst="rect">
            <a:avLst/>
          </a:prstGeom>
          <a:solidFill>
            <a:srgbClr val="CFD5D8"/>
          </a:solid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535629" marR="0" lvl="1" indent="42595" algn="l" rtl="0">
              <a:lnSpc>
                <a:spcPct val="100000"/>
              </a:lnSpc>
              <a:spcBef>
                <a:spcPts val="1600"/>
              </a:spcBef>
              <a:spcAft>
                <a:spcPts val="0"/>
              </a:spcAft>
              <a:buClr>
                <a:srgbClr val="003C71"/>
              </a:buClr>
              <a:buSzPct val="109804"/>
              <a:buFont typeface="Noto Sans Symbols"/>
              <a:buChar char="▪"/>
              <a:defRPr sz="2133" b="0" i="0" u="none" strike="noStrike" cap="none">
                <a:solidFill>
                  <a:srgbClr val="003C71"/>
                </a:solidFill>
                <a:latin typeface="Arial"/>
                <a:ea typeface="Arial"/>
                <a:cs typeface="Arial"/>
                <a:sym typeface="Arial"/>
              </a:defRPr>
            </a:lvl2pPr>
            <a:lvl3pPr marL="980129" marR="0" lvl="2" indent="55295" algn="l" rtl="0">
              <a:lnSpc>
                <a:spcPct val="100000"/>
              </a:lnSpc>
              <a:spcBef>
                <a:spcPts val="1067"/>
              </a:spcBef>
              <a:spcAft>
                <a:spcPts val="0"/>
              </a:spcAft>
              <a:buClr>
                <a:srgbClr val="003C71"/>
              </a:buClr>
              <a:buSzPct val="109804"/>
              <a:buFont typeface="Arial"/>
              <a:buChar char="–"/>
              <a:defRPr sz="2133" b="0" i="0" u="none" strike="noStrike" cap="none">
                <a:solidFill>
                  <a:srgbClr val="003C71"/>
                </a:solidFill>
                <a:latin typeface="Arial"/>
                <a:ea typeface="Arial"/>
                <a:cs typeface="Arial"/>
                <a:sym typeface="Arial"/>
              </a:defRPr>
            </a:lvl3pPr>
            <a:lvl4pPr marL="1433282" marR="0" lvl="3" indent="59625" algn="l" rtl="0">
              <a:lnSpc>
                <a:spcPct val="100000"/>
              </a:lnSpc>
              <a:spcBef>
                <a:spcPts val="373"/>
              </a:spcBef>
              <a:spcAft>
                <a:spcPts val="0"/>
              </a:spcAft>
              <a:buClr>
                <a:srgbClr val="003C71"/>
              </a:buClr>
              <a:buSzPct val="90018"/>
              <a:buFont typeface="Arial"/>
              <a:buChar char="–"/>
              <a:defRPr sz="1867" b="0" i="0" u="none" strike="noStrike" cap="none">
                <a:solidFill>
                  <a:srgbClr val="003C71"/>
                </a:solidFill>
                <a:latin typeface="Arial"/>
                <a:ea typeface="Arial"/>
                <a:cs typeface="Arial"/>
                <a:sym typeface="Arial"/>
              </a:defRPr>
            </a:lvl4pPr>
            <a:lvl5pPr marL="1903180" marR="0" lvl="4" indent="59627" algn="l" rtl="0">
              <a:lnSpc>
                <a:spcPct val="100000"/>
              </a:lnSpc>
              <a:spcBef>
                <a:spcPts val="373"/>
              </a:spcBef>
              <a:spcAft>
                <a:spcPts val="0"/>
              </a:spcAft>
              <a:buClr>
                <a:srgbClr val="003C71"/>
              </a:buClr>
              <a:buSzPct val="90018"/>
              <a:buFont typeface="Arial"/>
              <a:buChar char="–"/>
              <a:defRPr sz="1867" b="0" i="0" u="none" strike="noStrike" cap="none">
                <a:solidFill>
                  <a:srgbClr val="003C71"/>
                </a:solidFill>
                <a:latin typeface="Arial"/>
                <a:ea typeface="Arial"/>
                <a:cs typeface="Arial"/>
                <a:sym typeface="Arial"/>
              </a:defRPr>
            </a:lvl5pPr>
            <a:lvl6pPr marL="3693816" marR="0" lvl="5"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6pPr>
            <a:lvl7pPr marL="4303416" marR="0" lvl="6"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7pPr>
            <a:lvl8pPr marL="4913016" marR="0" lvl="7"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8pPr>
            <a:lvl9pPr marL="5522616" marR="0" lvl="8"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147" name="Shape 147"/>
          <p:cNvSpPr txBox="1">
            <a:spLocks noGrp="1"/>
          </p:cNvSpPr>
          <p:nvPr>
            <p:ph type="ftr" idx="11"/>
          </p:nvPr>
        </p:nvSpPr>
        <p:spPr>
          <a:xfrm>
            <a:off x="4165600" y="6432516"/>
            <a:ext cx="3860700" cy="365099"/>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1"/>
              </a:buClr>
              <a:buFont typeface="Arial"/>
              <a:buNone/>
              <a:defRPr sz="1067" b="0" i="0" u="none" strike="noStrike" cap="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48" name="Shape 148"/>
          <p:cNvSpPr txBox="1">
            <a:spLocks noGrp="1"/>
          </p:cNvSpPr>
          <p:nvPr>
            <p:ph type="sldNum" idx="12"/>
          </p:nvPr>
        </p:nvSpPr>
        <p:spPr>
          <a:xfrm>
            <a:off x="9163135" y="6432516"/>
            <a:ext cx="2844900" cy="365099"/>
          </a:xfrm>
          <a:prstGeom prst="rect">
            <a:avLst/>
          </a:prstGeom>
          <a:noFill/>
          <a:ln>
            <a:noFill/>
          </a:ln>
        </p:spPr>
        <p:txBody>
          <a:bodyPr lIns="0" tIns="0" rIns="0" bIns="0" anchor="ctr" anchorCtr="0">
            <a:noAutofit/>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
        <p:nvSpPr>
          <p:cNvPr id="149" name="Shape 149"/>
          <p:cNvSpPr txBox="1">
            <a:spLocks noGrp="1"/>
          </p:cNvSpPr>
          <p:nvPr>
            <p:ph type="body" idx="1"/>
          </p:nvPr>
        </p:nvSpPr>
        <p:spPr>
          <a:xfrm>
            <a:off x="607485" y="1604433"/>
            <a:ext cx="5342398" cy="1745700"/>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535629" marR="0" lvl="1" indent="42595" algn="l" rtl="0">
              <a:lnSpc>
                <a:spcPct val="100000"/>
              </a:lnSpc>
              <a:spcBef>
                <a:spcPts val="1600"/>
              </a:spcBef>
              <a:spcAft>
                <a:spcPts val="0"/>
              </a:spcAft>
              <a:buClr>
                <a:srgbClr val="003C71"/>
              </a:buClr>
              <a:buSzPct val="109804"/>
              <a:buFont typeface="Noto Sans Symbols"/>
              <a:buChar char="▪"/>
              <a:defRPr sz="2133" b="0" i="0" u="none" strike="noStrike" cap="none">
                <a:solidFill>
                  <a:srgbClr val="003C71"/>
                </a:solidFill>
                <a:latin typeface="Arial"/>
                <a:ea typeface="Arial"/>
                <a:cs typeface="Arial"/>
                <a:sym typeface="Arial"/>
              </a:defRPr>
            </a:lvl2pPr>
            <a:lvl3pPr marL="899881" marR="0" lvl="2" indent="59626" algn="l" rtl="0">
              <a:lnSpc>
                <a:spcPct val="100000"/>
              </a:lnSpc>
              <a:spcBef>
                <a:spcPts val="1067"/>
              </a:spcBef>
              <a:spcAft>
                <a:spcPts val="0"/>
              </a:spcAft>
              <a:buClr>
                <a:srgbClr val="003C71"/>
              </a:buClr>
              <a:buSzPct val="90018"/>
              <a:buFont typeface="Arial"/>
              <a:buChar char="–"/>
              <a:defRPr sz="1867" b="0" i="0" u="none" strike="noStrike" cap="none">
                <a:solidFill>
                  <a:srgbClr val="003C71"/>
                </a:solidFill>
                <a:latin typeface="Arial"/>
                <a:ea typeface="Arial"/>
                <a:cs typeface="Arial"/>
                <a:sym typeface="Arial"/>
              </a:defRPr>
            </a:lvl3pPr>
            <a:lvl4pPr marL="1384299" marR="0" lvl="3" indent="8890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4pPr>
            <a:lvl5pPr marL="1854199" marR="0" lvl="4" indent="8890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5pPr>
            <a:lvl6pPr marL="3693816" marR="0" lvl="5"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6pPr>
            <a:lvl7pPr marL="4303416" marR="0" lvl="6"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7pPr>
            <a:lvl8pPr marL="4913016" marR="0" lvl="7"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8pPr>
            <a:lvl9pPr marL="5522616" marR="0" lvl="8"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150" name="Shape 150"/>
          <p:cNvSpPr txBox="1">
            <a:spLocks noGrp="1"/>
          </p:cNvSpPr>
          <p:nvPr>
            <p:ph type="body" idx="3"/>
          </p:nvPr>
        </p:nvSpPr>
        <p:spPr>
          <a:xfrm>
            <a:off x="6237817" y="1604433"/>
            <a:ext cx="5340298" cy="1745700"/>
          </a:xfrm>
          <a:prstGeom prst="rect">
            <a:avLst/>
          </a:prstGeom>
          <a:noFill/>
          <a:ln>
            <a:noFill/>
          </a:ln>
        </p:spPr>
        <p:txBody>
          <a:bodyPr lIns="91425" tIns="91425" rIns="91425" bIns="91425" anchor="t" anchorCtr="0"/>
          <a:lstStyle>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535629" marR="0" lvl="1" indent="42595" algn="l" rtl="0">
              <a:lnSpc>
                <a:spcPct val="100000"/>
              </a:lnSpc>
              <a:spcBef>
                <a:spcPts val="1600"/>
              </a:spcBef>
              <a:spcAft>
                <a:spcPts val="0"/>
              </a:spcAft>
              <a:buClr>
                <a:srgbClr val="003C71"/>
              </a:buClr>
              <a:buSzPct val="109804"/>
              <a:buFont typeface="Noto Sans Symbols"/>
              <a:buChar char="▪"/>
              <a:defRPr sz="2133" b="0" i="0" u="none" strike="noStrike" cap="none">
                <a:solidFill>
                  <a:srgbClr val="003C71"/>
                </a:solidFill>
                <a:latin typeface="Arial"/>
                <a:ea typeface="Arial"/>
                <a:cs typeface="Arial"/>
                <a:sym typeface="Arial"/>
              </a:defRPr>
            </a:lvl2pPr>
            <a:lvl3pPr marL="899881" marR="0" lvl="2" indent="59626" algn="l" rtl="0">
              <a:lnSpc>
                <a:spcPct val="100000"/>
              </a:lnSpc>
              <a:spcBef>
                <a:spcPts val="1067"/>
              </a:spcBef>
              <a:spcAft>
                <a:spcPts val="0"/>
              </a:spcAft>
              <a:buClr>
                <a:srgbClr val="003C71"/>
              </a:buClr>
              <a:buSzPct val="90018"/>
              <a:buFont typeface="Arial"/>
              <a:buChar char="–"/>
              <a:defRPr sz="1867" b="0" i="0" u="none" strike="noStrike" cap="none">
                <a:solidFill>
                  <a:srgbClr val="003C71"/>
                </a:solidFill>
                <a:latin typeface="Arial"/>
                <a:ea typeface="Arial"/>
                <a:cs typeface="Arial"/>
                <a:sym typeface="Arial"/>
              </a:defRPr>
            </a:lvl3pPr>
            <a:lvl4pPr marL="1384299" marR="0" lvl="3" indent="8890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4pPr>
            <a:lvl5pPr marL="1854199" marR="0" lvl="4" indent="8890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5pPr>
            <a:lvl6pPr marL="3693816" marR="0" lvl="5"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6pPr>
            <a:lvl7pPr marL="4303416" marR="0" lvl="6"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7pPr>
            <a:lvl8pPr marL="4913016" marR="0" lvl="7"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8pPr>
            <a:lvl9pPr marL="5522616" marR="0" lvl="8" indent="-42065" algn="l" rtl="0">
              <a:lnSpc>
                <a:spcPct val="100000"/>
              </a:lnSpc>
              <a:spcBef>
                <a:spcPts val="533"/>
              </a:spcBef>
              <a:spcAft>
                <a:spcPts val="0"/>
              </a:spcAft>
              <a:buClr>
                <a:schemeClr val="dk1"/>
              </a:buClr>
              <a:buSzPct val="92884"/>
              <a:buFont typeface="Arial"/>
              <a:buChar char="•"/>
              <a:defRPr sz="2667" b="0" i="0" u="none" strike="noStrike" cap="none">
                <a:solidFill>
                  <a:schemeClr val="dk1"/>
                </a:solidFill>
                <a:latin typeface="Arial"/>
                <a:ea typeface="Arial"/>
                <a:cs typeface="Arial"/>
                <a:sym typeface="Arial"/>
              </a:defRPr>
            </a:lvl9pPr>
          </a:lstStyle>
          <a:p>
            <a:endParaRPr/>
          </a:p>
        </p:txBody>
      </p:sp>
      <p:sp>
        <p:nvSpPr>
          <p:cNvPr id="152" name="Shape 152"/>
          <p:cNvSpPr txBox="1">
            <a:spLocks noGrp="1"/>
          </p:cNvSpPr>
          <p:nvPr>
            <p:ph type="title"/>
          </p:nvPr>
        </p:nvSpPr>
        <p:spPr>
          <a:xfrm>
            <a:off x="607483" y="411797"/>
            <a:ext cx="10972799" cy="1158298"/>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3C71"/>
              </a:buClr>
              <a:buFont typeface="Arial"/>
              <a:buNone/>
              <a:defRPr sz="37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endParaRPr/>
          </a:p>
        </p:txBody>
      </p:sp>
    </p:spTree>
    <p:extLst>
      <p:ext uri="{BB962C8B-B14F-4D97-AF65-F5344CB8AC3E}">
        <p14:creationId xmlns:p14="http://schemas.microsoft.com/office/powerpoint/2010/main" val="3833348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0EF203D-C2A1-48E4-823C-156DD34C6BBC}" type="datetimeFigureOut">
              <a:rPr lang="en-US" smtClean="0"/>
              <a:t>2017-11-17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FF339-C289-BD4E-BE3A-0EFF8D97C3C0}" type="slidenum">
              <a:rPr lang="en-US" smtClean="0"/>
              <a:pPr/>
              <a:t>‹#›</a:t>
            </a:fld>
            <a:r>
              <a:rPr lang="en-US" smtClean="0"/>
              <a:t>/37</a:t>
            </a:r>
            <a:endParaRPr lang="en-US" dirty="0"/>
          </a:p>
        </p:txBody>
      </p:sp>
    </p:spTree>
    <p:extLst>
      <p:ext uri="{BB962C8B-B14F-4D97-AF65-F5344CB8AC3E}">
        <p14:creationId xmlns:p14="http://schemas.microsoft.com/office/powerpoint/2010/main" val="626548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0EF203D-C2A1-48E4-823C-156DD34C6BBC}" type="datetimeFigureOut">
              <a:rPr lang="en-US" smtClean="0"/>
              <a:t>2017-11-17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1798937350"/>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0EF203D-C2A1-48E4-823C-156DD34C6BBC}" type="datetimeFigureOut">
              <a:rPr lang="en-US" smtClean="0"/>
              <a:t>2017-11-17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317212586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0EF203D-C2A1-48E4-823C-156DD34C6BBC}" type="datetimeFigureOut">
              <a:rPr lang="en-US" smtClean="0"/>
              <a:t>2017-11-17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52986871"/>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0EF203D-C2A1-48E4-823C-156DD34C6BBC}" type="datetimeFigureOut">
              <a:rPr lang="en-US" smtClean="0"/>
              <a:t>2017-11-17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756567740"/>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EF203D-C2A1-48E4-823C-156DD34C6BBC}" type="datetimeFigureOut">
              <a:rPr lang="en-US" smtClean="0"/>
              <a:t>2017-11-17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1242286469"/>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0EF203D-C2A1-48E4-823C-156DD34C6BBC}" type="datetimeFigureOut">
              <a:rPr lang="en-US" smtClean="0"/>
              <a:t>2017-11-17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496574124"/>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0EF203D-C2A1-48E4-823C-156DD34C6BBC}" type="datetimeFigureOut">
              <a:rPr lang="en-US" smtClean="0"/>
              <a:t>2017-11-17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3455894635"/>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EF203D-C2A1-48E4-823C-156DD34C6BBC}" type="datetimeFigureOut">
              <a:rPr lang="en-US" smtClean="0"/>
              <a:t>2017-11-17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a:t>
            </a:fld>
            <a:endParaRPr lang="en-US" sz="1067"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244756139"/>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hyperlink" Target="http://iot.schema.org/docs/iot-gettingstarted.html" TargetMode="External"/><Relationship Id="rId2" Type="http://schemas.openxmlformats.org/officeDocument/2006/relationships/hyperlink" Target="http://iot.schema.org/"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docs.google.com/document/d/1p8KIUEcQYseoPzvjtkfvVCNAXx3OfyuTUEReB3H2B5M/edi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en.wikipedia.org/wiki/Bundle_theory"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hyperlink" Target="https://en.wikipedia.org/wiki/Substance_theory"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hyperlink" Target="https://projects.eclipse.org/proposals/eclipse-thingweb" TargetMode="External"/><Relationship Id="rId2" Type="http://schemas.openxmlformats.org/officeDocument/2006/relationships/hyperlink" Target="https://github.com/thingweb/thingweb-directory" TargetMode="Externa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www.w3.org/WoT/IG/" TargetMode="External"/><Relationship Id="rId7" Type="http://schemas.openxmlformats.org/officeDocument/2006/relationships/hyperlink" Target="http://w3c.github.io/wot/current-practices/wot-practices.html" TargetMode="External"/><Relationship Id="rId2" Type="http://schemas.openxmlformats.org/officeDocument/2006/relationships/hyperlink" Target="https://www.w3.org/" TargetMode="External"/><Relationship Id="rId1" Type="http://schemas.openxmlformats.org/officeDocument/2006/relationships/slideLayout" Target="../slideLayouts/slideLayout2.xml"/><Relationship Id="rId6" Type="http://schemas.openxmlformats.org/officeDocument/2006/relationships/hyperlink" Target="http://w3c.github.io/wot/charters/wot-white-paper-2016.html" TargetMode="External"/><Relationship Id="rId5" Type="http://schemas.openxmlformats.org/officeDocument/2006/relationships/hyperlink" Target="https://www.w3.org/2016/09/wot-wg-charter.html" TargetMode="External"/><Relationship Id="rId4" Type="http://schemas.openxmlformats.org/officeDocument/2006/relationships/hyperlink" Target="https://www.w3.org/standards/webarch/"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hyperlink" Target="https://www.mckinsey.com/business-functions/digital-mckinsey/our-insights/the-internet-of-things-the-value-of-digitizing-the-physical-world"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chart" Target="../charts/chart1.xml"/></Relationships>
</file>

<file path=ppt/slides/_rels/slide9.xml.rels><?xml version="1.0" encoding="UTF-8" standalone="yes"?>
<Relationships xmlns="http://schemas.openxmlformats.org/package/2006/relationships"><Relationship Id="rId3" Type="http://schemas.openxmlformats.org/officeDocument/2006/relationships/hyperlink" Target="https://www.mckinsey.com/business-functions/digital-mckinsey/our-insights/the-internet-of-things-the-value-of-digitizing-the-physical-world"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607483" y="4657344"/>
            <a:ext cx="8972935" cy="1639547"/>
          </a:xfrm>
        </p:spPr>
        <p:txBody>
          <a:bodyPr>
            <a:normAutofit lnSpcReduction="10000"/>
          </a:bodyPr>
          <a:lstStyle/>
          <a:p>
            <a:pPr>
              <a:spcBef>
                <a:spcPts val="600"/>
              </a:spcBef>
            </a:pPr>
            <a:r>
              <a:rPr lang="en-US" dirty="0" smtClean="0">
                <a:latin typeface="+mj-lt"/>
              </a:rPr>
              <a:t>Michael McCool</a:t>
            </a:r>
          </a:p>
          <a:p>
            <a:pPr>
              <a:spcBef>
                <a:spcPts val="600"/>
              </a:spcBef>
            </a:pPr>
            <a:r>
              <a:rPr lang="en-US" dirty="0" smtClean="0">
                <a:latin typeface="+mj-lt"/>
              </a:rPr>
              <a:t>	Intel: Principal Engineer</a:t>
            </a:r>
          </a:p>
          <a:p>
            <a:pPr>
              <a:spcBef>
                <a:spcPts val="600"/>
              </a:spcBef>
            </a:pPr>
            <a:r>
              <a:rPr lang="en-US" dirty="0" smtClean="0">
                <a:latin typeface="+mj-lt"/>
              </a:rPr>
              <a:t>		W3C: Web of Things WG Co-Chair</a:t>
            </a:r>
          </a:p>
          <a:p>
            <a:pPr>
              <a:spcBef>
                <a:spcPts val="600"/>
              </a:spcBef>
            </a:pPr>
            <a:r>
              <a:rPr lang="en-US" dirty="0" smtClean="0">
                <a:latin typeface="+mj-lt"/>
              </a:rPr>
              <a:t>			IETF100 T2TRG Talk: November 14, 2017</a:t>
            </a:r>
          </a:p>
        </p:txBody>
      </p:sp>
      <p:sp>
        <p:nvSpPr>
          <p:cNvPr id="3" name="Title 2"/>
          <p:cNvSpPr>
            <a:spLocks noGrp="1"/>
          </p:cNvSpPr>
          <p:nvPr>
            <p:ph type="ctrTitle"/>
          </p:nvPr>
        </p:nvSpPr>
        <p:spPr>
          <a:xfrm>
            <a:off x="584449" y="1922318"/>
            <a:ext cx="10959851" cy="2535382"/>
          </a:xfrm>
        </p:spPr>
        <p:txBody>
          <a:bodyPr>
            <a:normAutofit fontScale="90000"/>
          </a:bodyPr>
          <a:lstStyle/>
          <a:p>
            <a:pPr>
              <a:spcBef>
                <a:spcPts val="1200"/>
              </a:spcBef>
            </a:pPr>
            <a:r>
              <a:rPr lang="en-US" sz="6000" b="1" dirty="0" err="1" smtClean="0">
                <a:latin typeface="+mn-lt"/>
              </a:rPr>
              <a:t>IoT</a:t>
            </a:r>
            <a:r>
              <a:rPr lang="en-US" sz="6000" b="1" dirty="0" smtClean="0">
                <a:latin typeface="+mn-lt"/>
              </a:rPr>
              <a:t> and Semantic Interoperability</a:t>
            </a:r>
            <a:br>
              <a:rPr lang="en-US" sz="6000" b="1" dirty="0" smtClean="0">
                <a:latin typeface="+mn-lt"/>
              </a:rPr>
            </a:br>
            <a:r>
              <a:rPr lang="en-US" sz="3600" i="1" dirty="0" smtClean="0">
                <a:latin typeface="+mn-lt"/>
              </a:rPr>
              <a:t>A report on recent progress with web of things standards, thing description, metadata bridging, and semantic discovery in </a:t>
            </a:r>
            <a:r>
              <a:rPr lang="en-US" sz="3600" i="1" dirty="0" err="1" smtClean="0">
                <a:latin typeface="+mn-lt"/>
              </a:rPr>
              <a:t>IoT</a:t>
            </a:r>
            <a:endParaRPr lang="en-US" sz="3600" i="1" dirty="0">
              <a:latin typeface="+mn-lt"/>
            </a:endParaRPr>
          </a:p>
        </p:txBody>
      </p:sp>
    </p:spTree>
    <p:extLst>
      <p:ext uri="{BB962C8B-B14F-4D97-AF65-F5344CB8AC3E}">
        <p14:creationId xmlns:p14="http://schemas.microsoft.com/office/powerpoint/2010/main" val="41733022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07482" y="2979841"/>
            <a:ext cx="10960403" cy="1500187"/>
          </a:xfrm>
        </p:spPr>
        <p:txBody>
          <a:bodyPr>
            <a:normAutofit/>
          </a:bodyPr>
          <a:lstStyle/>
          <a:p>
            <a:r>
              <a:rPr lang="en-US" sz="5400" i="1" dirty="0" smtClean="0">
                <a:latin typeface="+mj-lt"/>
              </a:rPr>
              <a:t>How to achieve interoperability?</a:t>
            </a:r>
            <a:endParaRPr lang="en-US" sz="5400" i="1" dirty="0">
              <a:latin typeface="+mj-lt"/>
            </a:endParaRPr>
          </a:p>
        </p:txBody>
      </p:sp>
      <p:sp>
        <p:nvSpPr>
          <p:cNvPr id="3" name="Slide Number Placeholder 2"/>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10</a:t>
            </a:fld>
            <a:endParaRPr lang="en-US" sz="1067" b="0" i="0" u="none" strike="noStrike" cap="none">
              <a:solidFill>
                <a:srgbClr val="FFFFFF"/>
              </a:solidFill>
              <a:latin typeface="Arial"/>
              <a:ea typeface="Arial"/>
              <a:cs typeface="Arial"/>
              <a:sym typeface="Arial"/>
            </a:endParaRPr>
          </a:p>
        </p:txBody>
      </p:sp>
      <p:sp>
        <p:nvSpPr>
          <p:cNvPr id="4" name="Title 3"/>
          <p:cNvSpPr>
            <a:spLocks noGrp="1"/>
          </p:cNvSpPr>
          <p:nvPr>
            <p:ph type="title"/>
          </p:nvPr>
        </p:nvSpPr>
        <p:spPr/>
        <p:txBody>
          <a:bodyPr>
            <a:normAutofit/>
          </a:bodyPr>
          <a:lstStyle/>
          <a:p>
            <a:r>
              <a:rPr lang="en-US" sz="5400" b="1" dirty="0" smtClean="0">
                <a:solidFill>
                  <a:schemeClr val="tx1"/>
                </a:solidFill>
                <a:latin typeface="+mn-lt"/>
              </a:rPr>
              <a:t>How?</a:t>
            </a:r>
            <a:endParaRPr lang="en-US" sz="5400" b="1" dirty="0">
              <a:solidFill>
                <a:schemeClr val="tx1"/>
              </a:solidFill>
              <a:latin typeface="+mn-lt"/>
            </a:endParaRPr>
          </a:p>
        </p:txBody>
      </p:sp>
    </p:spTree>
    <p:extLst>
      <p:ext uri="{BB962C8B-B14F-4D97-AF65-F5344CB8AC3E}">
        <p14:creationId xmlns:p14="http://schemas.microsoft.com/office/powerpoint/2010/main" val="2158962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418" y="365125"/>
            <a:ext cx="10917382" cy="590839"/>
          </a:xfrm>
        </p:spPr>
        <p:txBody>
          <a:bodyPr>
            <a:normAutofit fontScale="90000"/>
          </a:bodyPr>
          <a:lstStyle/>
          <a:p>
            <a:r>
              <a:rPr lang="en-US" b="1" dirty="0" err="1" smtClean="0">
                <a:latin typeface="+mn-lt"/>
              </a:rPr>
              <a:t>IoT</a:t>
            </a:r>
            <a:r>
              <a:rPr lang="en-US" b="1" dirty="0" smtClean="0">
                <a:latin typeface="+mn-lt"/>
              </a:rPr>
              <a:t> Ontology</a:t>
            </a:r>
            <a:endParaRPr lang="en-US" b="1" dirty="0">
              <a:latin typeface="+mn-lt"/>
            </a:endParaRPr>
          </a:p>
        </p:txBody>
      </p:sp>
      <p:sp>
        <p:nvSpPr>
          <p:cNvPr id="7" name="Slide Number Placeholder 2"/>
          <p:cNvSpPr>
            <a:spLocks noGrp="1"/>
          </p:cNvSpPr>
          <p:nvPr>
            <p:ph type="sldNum" sz="quarter" idx="12"/>
          </p:nvPr>
        </p:nvSpPr>
        <p:spPr>
          <a:xfrm>
            <a:off x="9163135" y="6432516"/>
            <a:ext cx="2844900" cy="365099"/>
          </a:xfrm>
        </p:spPr>
        <p:txBody>
          <a:bodyPr/>
          <a:lstStyle/>
          <a:p>
            <a:pPr marL="0" marR="0" lvl="0" indent="0" algn="r" rtl="0">
              <a:lnSpc>
                <a:spcPct val="100000"/>
              </a:lnSpc>
              <a:spcBef>
                <a:spcPts val="0"/>
              </a:spcBef>
              <a:spcAft>
                <a:spcPts val="0"/>
              </a:spcAft>
              <a:buClr>
                <a:srgbClr val="FFFFFF"/>
              </a:buClr>
              <a:buSzPct val="25000"/>
              <a:buFont typeface="Arial"/>
              <a:buNone/>
            </a:pPr>
            <a:fld id="{B472F2D7-8649-47E2-817B-95A0BE11F00A}" type="slidenum">
              <a:rPr lang="en-US" sz="1067" b="0" i="0" u="none" strike="noStrike" cap="none" smtClean="0">
                <a:solidFill>
                  <a:srgbClr val="FFFFFF"/>
                </a:solidFill>
                <a:latin typeface="Arial"/>
                <a:ea typeface="Arial"/>
                <a:cs typeface="Arial"/>
                <a:sym typeface="Arial"/>
              </a:rPr>
              <a:t>11</a:t>
            </a:fld>
            <a:endParaRPr lang="en-US" sz="1067" b="0" i="0" u="none" strike="noStrike" cap="none" dirty="0">
              <a:solidFill>
                <a:srgbClr val="FFFFFF"/>
              </a:solidFill>
              <a:latin typeface="Arial"/>
              <a:ea typeface="Arial"/>
              <a:cs typeface="Arial"/>
              <a:sym typeface="Arial"/>
            </a:endParaRPr>
          </a:p>
        </p:txBody>
      </p:sp>
      <p:sp>
        <p:nvSpPr>
          <p:cNvPr id="6" name="Content Placeholder 2"/>
          <p:cNvSpPr txBox="1">
            <a:spLocks/>
          </p:cNvSpPr>
          <p:nvPr/>
        </p:nvSpPr>
        <p:spPr bwMode="auto">
          <a:xfrm>
            <a:off x="609600" y="4970584"/>
            <a:ext cx="10461248" cy="1670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rtlCol="0" anchor="t" anchorCtr="0" compatLnSpc="1">
            <a:prstTxWarp prst="textNoShape">
              <a:avLst/>
            </a:prstTxWarp>
            <a:normAutofit/>
          </a:bodyPr>
          <a:lstStyle>
            <a:lvl1pPr algn="l" defTabSz="457200" rtl="0" eaLnBrk="1" fontAlgn="base" hangingPunct="1">
              <a:spcBef>
                <a:spcPts val="1200"/>
              </a:spcBef>
              <a:spcAft>
                <a:spcPct val="0"/>
              </a:spcAft>
              <a:buFont typeface="Arial" pitchFamily="34" charset="0"/>
              <a:defRPr sz="2000" kern="1200">
                <a:solidFill>
                  <a:srgbClr val="0071C5"/>
                </a:solidFill>
                <a:latin typeface="+mn-lt"/>
                <a:ea typeface="Intel Clear" panose="020B0604020203020204" pitchFamily="34" charset="0"/>
                <a:cs typeface="Intel Clear" panose="020B0604020203020204" pitchFamily="34" charset="0"/>
              </a:defRPr>
            </a:lvl1pPr>
            <a:lvl2pPr marL="225425" indent="-225425" algn="l" defTabSz="457200" rtl="0" eaLnBrk="1" fontAlgn="base" hangingPunct="1">
              <a:spcBef>
                <a:spcPts val="800"/>
              </a:spcBef>
              <a:spcAft>
                <a:spcPct val="0"/>
              </a:spcAft>
              <a:buFont typeface="Wingdings" pitchFamily="2" charset="2"/>
              <a:buChar char="§"/>
              <a:defRPr kern="1200">
                <a:solidFill>
                  <a:srgbClr val="0071C5"/>
                </a:solidFill>
                <a:latin typeface="+mn-lt"/>
                <a:ea typeface="Intel Clear" panose="020B0604020203020204" pitchFamily="34" charset="0"/>
                <a:cs typeface="Intel Clear" panose="020B0604020203020204" pitchFamily="34" charset="0"/>
              </a:defRPr>
            </a:lvl2pPr>
            <a:lvl3pPr marL="571500" indent="-228600" algn="l" defTabSz="457200" rtl="0" eaLnBrk="1" fontAlgn="base" hangingPunct="1">
              <a:spcBef>
                <a:spcPts val="400"/>
              </a:spcBef>
              <a:spcAft>
                <a:spcPct val="0"/>
              </a:spcAft>
              <a:buFont typeface="Wingdings" pitchFamily="2" charset="2"/>
              <a:buChar char="§"/>
              <a:defRPr kern="1200">
                <a:solidFill>
                  <a:srgbClr val="0071C5"/>
                </a:solidFill>
                <a:latin typeface="+mn-lt"/>
                <a:ea typeface="Intel Clear" panose="020B0604020203020204" pitchFamily="34" charset="0"/>
                <a:cs typeface="Intel Clear" panose="020B0604020203020204" pitchFamily="34" charset="0"/>
              </a:defRPr>
            </a:lvl3pPr>
            <a:lvl4pPr marL="969963" indent="-228600" algn="l" defTabSz="457200" rtl="0" eaLnBrk="1" fontAlgn="base" hangingPunct="1">
              <a:spcBef>
                <a:spcPts val="200"/>
              </a:spcBef>
              <a:spcAft>
                <a:spcPct val="0"/>
              </a:spcAft>
              <a:buFont typeface="Arial" pitchFamily="34" charset="0"/>
              <a:buChar char="–"/>
              <a:defRPr kern="1200">
                <a:solidFill>
                  <a:srgbClr val="0071C5"/>
                </a:solidFill>
                <a:latin typeface="+mn-lt"/>
                <a:ea typeface="Intel Clear" panose="020B0604020203020204" pitchFamily="34" charset="0"/>
                <a:cs typeface="Intel Clear" panose="020B0604020203020204" pitchFamily="34" charset="0"/>
              </a:defRPr>
            </a:lvl4pPr>
            <a:lvl5pPr marL="1319213" indent="-228600" algn="l" defTabSz="457200" rtl="0" eaLnBrk="1" fontAlgn="base" hangingPunct="1">
              <a:spcBef>
                <a:spcPct val="20000"/>
              </a:spcBef>
              <a:spcAft>
                <a:spcPct val="0"/>
              </a:spcAft>
              <a:buFont typeface="Arial" pitchFamily="34" charset="0"/>
              <a:buChar char="»"/>
              <a:defRPr sz="1600" kern="1200">
                <a:solidFill>
                  <a:srgbClr val="0071C5"/>
                </a:solidFill>
                <a:latin typeface="+mn-lt"/>
                <a:ea typeface="Intel Clear Light" panose="020B0404020203020204" pitchFamily="34" charset="0"/>
                <a:cs typeface="Intel Clear Light" panose="020B0404020203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667" b="1" dirty="0">
                <a:latin typeface="+mj-lt"/>
              </a:rPr>
              <a:t>Principals: </a:t>
            </a:r>
            <a:r>
              <a:rPr lang="en-US" sz="2667" dirty="0">
                <a:latin typeface="+mj-lt"/>
              </a:rPr>
              <a:t>Michael Koster (Samsung/Smart Things), David Janes (IOTDB), Darko Anicic (Siemens), Dan </a:t>
            </a:r>
            <a:r>
              <a:rPr lang="en-US" sz="2667" dirty="0" err="1">
                <a:latin typeface="+mj-lt"/>
              </a:rPr>
              <a:t>Brickley</a:t>
            </a:r>
            <a:r>
              <a:rPr lang="en-US" sz="2667" dirty="0">
                <a:latin typeface="+mj-lt"/>
              </a:rPr>
              <a:t> (Google)</a:t>
            </a:r>
          </a:p>
          <a:p>
            <a:r>
              <a:rPr lang="en-US" sz="2667" b="1" dirty="0">
                <a:latin typeface="+mj-lt"/>
              </a:rPr>
              <a:t>See: </a:t>
            </a:r>
            <a:r>
              <a:rPr lang="en-US" sz="2667" dirty="0" smtClean="0">
                <a:latin typeface="+mj-lt"/>
                <a:hlinkClick r:id="rId2"/>
              </a:rPr>
              <a:t>iotschema.org</a:t>
            </a:r>
            <a:r>
              <a:rPr lang="en-US" sz="2667" dirty="0" smtClean="0">
                <a:latin typeface="+mj-lt"/>
              </a:rPr>
              <a:t> </a:t>
            </a:r>
            <a:r>
              <a:rPr lang="en-US" sz="2667" dirty="0">
                <a:latin typeface="+mj-lt"/>
              </a:rPr>
              <a:t>site, </a:t>
            </a:r>
            <a:r>
              <a:rPr lang="en-US" sz="2667" dirty="0">
                <a:latin typeface="+mj-lt"/>
                <a:hlinkClick r:id="rId3"/>
              </a:rPr>
              <a:t>discussion doc</a:t>
            </a:r>
            <a:r>
              <a:rPr lang="en-US" sz="2667" dirty="0">
                <a:latin typeface="+mj-lt"/>
              </a:rPr>
              <a:t>, and </a:t>
            </a:r>
            <a:r>
              <a:rPr lang="en-US" sz="2667" dirty="0">
                <a:latin typeface="+mj-lt"/>
                <a:hlinkClick r:id="rId4"/>
              </a:rPr>
              <a:t>meeting minutes</a:t>
            </a:r>
            <a:endParaRPr lang="en-US" sz="2667" dirty="0">
              <a:latin typeface="+mj-lt"/>
            </a:endParaRPr>
          </a:p>
          <a:p>
            <a:pPr marL="457189" indent="-457189">
              <a:buFont typeface="Arial" panose="020B0604020202020204" pitchFamily="34" charset="0"/>
              <a:buChar char="•"/>
            </a:pPr>
            <a:endParaRPr lang="en-US" sz="2667" dirty="0"/>
          </a:p>
        </p:txBody>
      </p:sp>
      <p:pic>
        <p:nvPicPr>
          <p:cNvPr id="1026" name="Picture 2" descr="Screen Shot 2017-02-22 at 12.51.21 PM.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44736" y="1112272"/>
            <a:ext cx="6594188" cy="3592989"/>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p:cNvSpPr txBox="1">
            <a:spLocks/>
          </p:cNvSpPr>
          <p:nvPr/>
        </p:nvSpPr>
        <p:spPr bwMode="auto">
          <a:xfrm>
            <a:off x="609601" y="1278082"/>
            <a:ext cx="3567544" cy="3536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rtlCol="0" anchor="t" anchorCtr="0" compatLnSpc="1">
            <a:prstTxWarp prst="textNoShape">
              <a:avLst/>
            </a:prstTxWarp>
            <a:normAutofit/>
          </a:bodyPr>
          <a:lstStyle>
            <a:lvl1pPr algn="l" defTabSz="457200" rtl="0" eaLnBrk="1" fontAlgn="base" hangingPunct="1">
              <a:spcBef>
                <a:spcPts val="1200"/>
              </a:spcBef>
              <a:spcAft>
                <a:spcPct val="0"/>
              </a:spcAft>
              <a:buFont typeface="Arial" pitchFamily="34" charset="0"/>
              <a:defRPr sz="2000" kern="1200">
                <a:solidFill>
                  <a:srgbClr val="0071C5"/>
                </a:solidFill>
                <a:latin typeface="+mn-lt"/>
                <a:ea typeface="Intel Clear" panose="020B0604020203020204" pitchFamily="34" charset="0"/>
                <a:cs typeface="Intel Clear" panose="020B0604020203020204" pitchFamily="34" charset="0"/>
              </a:defRPr>
            </a:lvl1pPr>
            <a:lvl2pPr marL="225425" indent="-225425" algn="l" defTabSz="457200" rtl="0" eaLnBrk="1" fontAlgn="base" hangingPunct="1">
              <a:spcBef>
                <a:spcPts val="800"/>
              </a:spcBef>
              <a:spcAft>
                <a:spcPct val="0"/>
              </a:spcAft>
              <a:buFont typeface="Wingdings" pitchFamily="2" charset="2"/>
              <a:buChar char="§"/>
              <a:defRPr kern="1200">
                <a:solidFill>
                  <a:srgbClr val="0071C5"/>
                </a:solidFill>
                <a:latin typeface="+mn-lt"/>
                <a:ea typeface="Intel Clear" panose="020B0604020203020204" pitchFamily="34" charset="0"/>
                <a:cs typeface="Intel Clear" panose="020B0604020203020204" pitchFamily="34" charset="0"/>
              </a:defRPr>
            </a:lvl2pPr>
            <a:lvl3pPr marL="571500" indent="-228600" algn="l" defTabSz="457200" rtl="0" eaLnBrk="1" fontAlgn="base" hangingPunct="1">
              <a:spcBef>
                <a:spcPts val="400"/>
              </a:spcBef>
              <a:spcAft>
                <a:spcPct val="0"/>
              </a:spcAft>
              <a:buFont typeface="Wingdings" pitchFamily="2" charset="2"/>
              <a:buChar char="§"/>
              <a:defRPr kern="1200">
                <a:solidFill>
                  <a:srgbClr val="0071C5"/>
                </a:solidFill>
                <a:latin typeface="+mn-lt"/>
                <a:ea typeface="Intel Clear" panose="020B0604020203020204" pitchFamily="34" charset="0"/>
                <a:cs typeface="Intel Clear" panose="020B0604020203020204" pitchFamily="34" charset="0"/>
              </a:defRPr>
            </a:lvl3pPr>
            <a:lvl4pPr marL="969963" indent="-228600" algn="l" defTabSz="457200" rtl="0" eaLnBrk="1" fontAlgn="base" hangingPunct="1">
              <a:spcBef>
                <a:spcPts val="200"/>
              </a:spcBef>
              <a:spcAft>
                <a:spcPct val="0"/>
              </a:spcAft>
              <a:buFont typeface="Arial" pitchFamily="34" charset="0"/>
              <a:buChar char="–"/>
              <a:defRPr kern="1200">
                <a:solidFill>
                  <a:srgbClr val="0071C5"/>
                </a:solidFill>
                <a:latin typeface="+mn-lt"/>
                <a:ea typeface="Intel Clear" panose="020B0604020203020204" pitchFamily="34" charset="0"/>
                <a:cs typeface="Intel Clear" panose="020B0604020203020204" pitchFamily="34" charset="0"/>
              </a:defRPr>
            </a:lvl4pPr>
            <a:lvl5pPr marL="1319213" indent="-228600" algn="l" defTabSz="457200" rtl="0" eaLnBrk="1" fontAlgn="base" hangingPunct="1">
              <a:spcBef>
                <a:spcPct val="20000"/>
              </a:spcBef>
              <a:spcAft>
                <a:spcPct val="0"/>
              </a:spcAft>
              <a:buFont typeface="Arial" pitchFamily="34" charset="0"/>
              <a:buChar char="»"/>
              <a:defRPr sz="1600" kern="1200">
                <a:solidFill>
                  <a:srgbClr val="0071C5"/>
                </a:solidFill>
                <a:latin typeface="+mn-lt"/>
                <a:ea typeface="Intel Clear Light" panose="020B0404020203020204" pitchFamily="34" charset="0"/>
                <a:cs typeface="Intel Clear Light" panose="020B0404020203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3600" b="1" dirty="0">
                <a:solidFill>
                  <a:schemeClr val="accent2"/>
                </a:solidFill>
                <a:latin typeface="+mj-lt"/>
              </a:rPr>
              <a:t>i</a:t>
            </a:r>
            <a:r>
              <a:rPr lang="en-US" sz="3600" b="1" dirty="0" smtClean="0">
                <a:solidFill>
                  <a:schemeClr val="accent2"/>
                </a:solidFill>
                <a:latin typeface="+mj-lt"/>
              </a:rPr>
              <a:t>otschema.org</a:t>
            </a:r>
          </a:p>
          <a:p>
            <a:pPr marL="457189" indent="-457189">
              <a:buFont typeface="Arial" panose="020B0604020202020204" pitchFamily="34" charset="0"/>
              <a:buChar char="•"/>
            </a:pPr>
            <a:r>
              <a:rPr lang="en-US" sz="2667" dirty="0" smtClean="0">
                <a:solidFill>
                  <a:schemeClr val="accent2"/>
                </a:solidFill>
                <a:latin typeface="+mj-lt"/>
              </a:rPr>
              <a:t>Project </a:t>
            </a:r>
            <a:r>
              <a:rPr lang="en-US" sz="2667" dirty="0">
                <a:solidFill>
                  <a:schemeClr val="accent2"/>
                </a:solidFill>
                <a:latin typeface="+mj-lt"/>
              </a:rPr>
              <a:t>to develop </a:t>
            </a:r>
            <a:r>
              <a:rPr lang="en-US" sz="2667" i="1" dirty="0">
                <a:solidFill>
                  <a:schemeClr val="accent2"/>
                </a:solidFill>
                <a:latin typeface="+mj-lt"/>
              </a:rPr>
              <a:t>simple</a:t>
            </a:r>
            <a:r>
              <a:rPr lang="en-US" sz="2667" dirty="0">
                <a:solidFill>
                  <a:schemeClr val="accent2"/>
                </a:solidFill>
                <a:latin typeface="+mj-lt"/>
              </a:rPr>
              <a:t> </a:t>
            </a:r>
            <a:r>
              <a:rPr lang="en-US" sz="2667" dirty="0" smtClean="0">
                <a:solidFill>
                  <a:schemeClr val="accent2"/>
                </a:solidFill>
                <a:latin typeface="+mj-lt"/>
              </a:rPr>
              <a:t>and </a:t>
            </a:r>
            <a:r>
              <a:rPr lang="en-US" sz="2667" i="1" dirty="0" smtClean="0">
                <a:solidFill>
                  <a:schemeClr val="accent2"/>
                </a:solidFill>
                <a:latin typeface="+mj-lt"/>
              </a:rPr>
              <a:t>common</a:t>
            </a:r>
            <a:r>
              <a:rPr lang="en-US" sz="2667" dirty="0" smtClean="0">
                <a:solidFill>
                  <a:schemeClr val="accent2"/>
                </a:solidFill>
                <a:latin typeface="+mj-lt"/>
              </a:rPr>
              <a:t> </a:t>
            </a:r>
            <a:r>
              <a:rPr lang="en-US" sz="2667" dirty="0" err="1" smtClean="0">
                <a:solidFill>
                  <a:schemeClr val="accent2"/>
                </a:solidFill>
                <a:latin typeface="+mj-lt"/>
              </a:rPr>
              <a:t>IoT</a:t>
            </a:r>
            <a:r>
              <a:rPr lang="en-US" sz="2667" dirty="0" smtClean="0">
                <a:solidFill>
                  <a:schemeClr val="accent2"/>
                </a:solidFill>
                <a:latin typeface="+mj-lt"/>
              </a:rPr>
              <a:t> </a:t>
            </a:r>
            <a:r>
              <a:rPr lang="en-US" sz="2667" dirty="0">
                <a:solidFill>
                  <a:schemeClr val="accent2"/>
                </a:solidFill>
                <a:latin typeface="+mj-lt"/>
              </a:rPr>
              <a:t>ontologies for semantic interoperability</a:t>
            </a:r>
          </a:p>
          <a:p>
            <a:pPr marL="457189" indent="-457189">
              <a:buFont typeface="Arial" panose="020B0604020202020204" pitchFamily="34" charset="0"/>
              <a:buChar char="•"/>
            </a:pPr>
            <a:endParaRPr lang="en-US" sz="2667" dirty="0">
              <a:solidFill>
                <a:schemeClr val="accent2"/>
              </a:solidFill>
            </a:endParaRPr>
          </a:p>
        </p:txBody>
      </p:sp>
    </p:spTree>
    <p:extLst>
      <p:ext uri="{BB962C8B-B14F-4D97-AF65-F5344CB8AC3E}">
        <p14:creationId xmlns:p14="http://schemas.microsoft.com/office/powerpoint/2010/main" val="35589508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685" y="261496"/>
            <a:ext cx="10515600" cy="778078"/>
          </a:xfrm>
        </p:spPr>
        <p:txBody>
          <a:bodyPr/>
          <a:lstStyle/>
          <a:p>
            <a:r>
              <a:rPr lang="en-US" b="1" dirty="0" err="1" smtClean="0">
                <a:latin typeface="+mn-lt"/>
              </a:rPr>
              <a:t>IoT</a:t>
            </a:r>
            <a:r>
              <a:rPr lang="en-US" b="1" dirty="0" smtClean="0">
                <a:latin typeface="+mn-lt"/>
              </a:rPr>
              <a:t> Ontology: iotschema.org</a:t>
            </a:r>
            <a:endParaRPr lang="en-US" b="1" dirty="0">
              <a:latin typeface="+mn-lt"/>
            </a:endParaRPr>
          </a:p>
        </p:txBody>
      </p:sp>
      <p:sp>
        <p:nvSpPr>
          <p:cNvPr id="4" name="Rectangle 3"/>
          <p:cNvSpPr/>
          <p:nvPr/>
        </p:nvSpPr>
        <p:spPr>
          <a:xfrm>
            <a:off x="2116069" y="1927320"/>
            <a:ext cx="1705551" cy="30342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schema:thing</a:t>
            </a:r>
          </a:p>
        </p:txBody>
      </p:sp>
      <p:sp>
        <p:nvSpPr>
          <p:cNvPr id="5" name="Rectangle 4"/>
          <p:cNvSpPr/>
          <p:nvPr/>
        </p:nvSpPr>
        <p:spPr>
          <a:xfrm>
            <a:off x="2116069" y="2766611"/>
            <a:ext cx="1705551" cy="303427"/>
          </a:xfrm>
          <a:prstGeom prst="rect">
            <a:avLst/>
          </a:prstGeom>
          <a:solidFill>
            <a:schemeClr val="tx2">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Capability</a:t>
            </a:r>
          </a:p>
        </p:txBody>
      </p:sp>
      <p:sp>
        <p:nvSpPr>
          <p:cNvPr id="6" name="Rectangle 5"/>
          <p:cNvSpPr/>
          <p:nvPr/>
        </p:nvSpPr>
        <p:spPr>
          <a:xfrm>
            <a:off x="4925710" y="2766611"/>
            <a:ext cx="1705551" cy="303427"/>
          </a:xfrm>
          <a:prstGeom prst="rect">
            <a:avLst/>
          </a:prstGeom>
          <a:solidFill>
            <a:schemeClr val="tx2">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solidFill>
                  <a:schemeClr val="tx1"/>
                </a:solidFill>
              </a:rPr>
              <a:t>InteractionPattern</a:t>
            </a:r>
            <a:endParaRPr lang="en-US" dirty="0">
              <a:solidFill>
                <a:schemeClr val="tx1"/>
              </a:solidFill>
            </a:endParaRPr>
          </a:p>
        </p:txBody>
      </p:sp>
      <p:sp>
        <p:nvSpPr>
          <p:cNvPr id="7" name="Rectangle 6"/>
          <p:cNvSpPr/>
          <p:nvPr/>
        </p:nvSpPr>
        <p:spPr>
          <a:xfrm>
            <a:off x="6138133" y="3914262"/>
            <a:ext cx="1705551" cy="303427"/>
          </a:xfrm>
          <a:prstGeom prst="rect">
            <a:avLst/>
          </a:prstGeom>
          <a:solidFill>
            <a:schemeClr val="tx2">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Action</a:t>
            </a:r>
          </a:p>
        </p:txBody>
      </p:sp>
      <p:sp>
        <p:nvSpPr>
          <p:cNvPr id="8" name="Rectangle 7"/>
          <p:cNvSpPr/>
          <p:nvPr/>
        </p:nvSpPr>
        <p:spPr>
          <a:xfrm>
            <a:off x="6138133" y="4662278"/>
            <a:ext cx="1705551" cy="303427"/>
          </a:xfrm>
          <a:prstGeom prst="rect">
            <a:avLst/>
          </a:prstGeom>
          <a:solidFill>
            <a:schemeClr val="tx2">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Event</a:t>
            </a:r>
          </a:p>
        </p:txBody>
      </p:sp>
      <p:sp>
        <p:nvSpPr>
          <p:cNvPr id="9" name="Rectangle 8"/>
          <p:cNvSpPr/>
          <p:nvPr/>
        </p:nvSpPr>
        <p:spPr>
          <a:xfrm>
            <a:off x="6138133" y="5375891"/>
            <a:ext cx="1705551" cy="303427"/>
          </a:xfrm>
          <a:prstGeom prst="rect">
            <a:avLst/>
          </a:prstGeom>
          <a:solidFill>
            <a:schemeClr val="tx2">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Property</a:t>
            </a:r>
          </a:p>
        </p:txBody>
      </p:sp>
      <p:sp>
        <p:nvSpPr>
          <p:cNvPr id="10" name="Rectangle 9"/>
          <p:cNvSpPr/>
          <p:nvPr/>
        </p:nvSpPr>
        <p:spPr>
          <a:xfrm>
            <a:off x="7775371" y="2461124"/>
            <a:ext cx="2256228" cy="303427"/>
          </a:xfrm>
          <a:prstGeom prst="rect">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schema:PropertyValue</a:t>
            </a:r>
          </a:p>
        </p:txBody>
      </p:sp>
      <p:sp>
        <p:nvSpPr>
          <p:cNvPr id="11" name="Rectangle 10"/>
          <p:cNvSpPr/>
          <p:nvPr/>
        </p:nvSpPr>
        <p:spPr>
          <a:xfrm>
            <a:off x="7775371" y="2766611"/>
            <a:ext cx="2256229" cy="303427"/>
          </a:xfrm>
          <a:prstGeom prst="rect">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schema:PropertyValueSpec.</a:t>
            </a:r>
          </a:p>
        </p:txBody>
      </p:sp>
      <p:cxnSp>
        <p:nvCxnSpPr>
          <p:cNvPr id="13" name="Straight Arrow Connector 12"/>
          <p:cNvCxnSpPr>
            <a:stCxn id="5" idx="0"/>
            <a:endCxn id="4" idx="2"/>
          </p:cNvCxnSpPr>
          <p:nvPr/>
        </p:nvCxnSpPr>
        <p:spPr>
          <a:xfrm flipV="1">
            <a:off x="2968844" y="2230746"/>
            <a:ext cx="0" cy="535864"/>
          </a:xfrm>
          <a:prstGeom prst="straightConnector1">
            <a:avLst/>
          </a:prstGeom>
          <a:ln w="12700" cmpd="sng">
            <a:solidFill>
              <a:srgbClr val="000000"/>
            </a:solidFill>
            <a:tailEnd type="triangle" w="lg" len="lg"/>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5" idx="3"/>
            <a:endCxn id="6" idx="1"/>
          </p:cNvCxnSpPr>
          <p:nvPr/>
        </p:nvCxnSpPr>
        <p:spPr>
          <a:xfrm>
            <a:off x="3821619" y="2918324"/>
            <a:ext cx="1104090" cy="0"/>
          </a:xfrm>
          <a:prstGeom prst="straightConnector1">
            <a:avLst/>
          </a:prstGeom>
          <a:ln w="12700" cmpd="sng">
            <a:solidFill>
              <a:srgbClr val="00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7165771" y="2628881"/>
            <a:ext cx="609600" cy="0"/>
          </a:xfrm>
          <a:prstGeom prst="straightConnector1">
            <a:avLst/>
          </a:prstGeom>
          <a:ln w="12700" cmpd="sng">
            <a:solidFill>
              <a:srgbClr val="00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a:stCxn id="6" idx="3"/>
          </p:cNvCxnSpPr>
          <p:nvPr/>
        </p:nvCxnSpPr>
        <p:spPr>
          <a:xfrm flipV="1">
            <a:off x="6631261" y="2907086"/>
            <a:ext cx="1144111" cy="11238"/>
          </a:xfrm>
          <a:prstGeom prst="straightConnector1">
            <a:avLst/>
          </a:prstGeom>
          <a:ln w="12700" cmpd="sng">
            <a:solidFill>
              <a:srgbClr val="000000"/>
            </a:solidFill>
            <a:tailEnd type="stealth" w="lg" len="lg"/>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flipV="1">
            <a:off x="7165771" y="2617644"/>
            <a:ext cx="0" cy="300681"/>
          </a:xfrm>
          <a:prstGeom prst="straightConnector1">
            <a:avLst/>
          </a:prstGeom>
          <a:ln w="12700" cmpd="sng">
            <a:solidFill>
              <a:srgbClr val="000000"/>
            </a:solidFill>
            <a:headEnd type="none"/>
            <a:tailEnd type="none" w="lg" len="lg"/>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flipV="1">
            <a:off x="5526309" y="3070037"/>
            <a:ext cx="0" cy="2470306"/>
          </a:xfrm>
          <a:prstGeom prst="straightConnector1">
            <a:avLst/>
          </a:prstGeom>
          <a:ln w="12700" cmpd="sng">
            <a:solidFill>
              <a:srgbClr val="000000"/>
            </a:solidFill>
            <a:tailEnd type="triangle" w="lg" len="lg"/>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endCxn id="7" idx="1"/>
          </p:cNvCxnSpPr>
          <p:nvPr/>
        </p:nvCxnSpPr>
        <p:spPr>
          <a:xfrm>
            <a:off x="5526310" y="4065975"/>
            <a:ext cx="611823" cy="0"/>
          </a:xfrm>
          <a:prstGeom prst="straightConnector1">
            <a:avLst/>
          </a:prstGeom>
          <a:ln w="12700" cmpd="sng">
            <a:solidFill>
              <a:srgbClr val="000000"/>
            </a:solidFill>
            <a:headEnd type="none"/>
            <a:tailEnd type="none" w="lg" len="lg"/>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5526310" y="4813990"/>
            <a:ext cx="611823" cy="0"/>
          </a:xfrm>
          <a:prstGeom prst="straightConnector1">
            <a:avLst/>
          </a:prstGeom>
          <a:ln w="12700" cmpd="sng">
            <a:solidFill>
              <a:srgbClr val="000000"/>
            </a:solidFill>
            <a:headEnd type="none"/>
            <a:tailEnd type="none" w="lg" len="lg"/>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a:off x="5526310" y="5540343"/>
            <a:ext cx="611823" cy="0"/>
          </a:xfrm>
          <a:prstGeom prst="straightConnector1">
            <a:avLst/>
          </a:prstGeom>
          <a:ln w="12700" cmpd="sng">
            <a:solidFill>
              <a:srgbClr val="000000"/>
            </a:solidFill>
            <a:headEnd type="none"/>
            <a:tailEnd type="none" w="lg" len="lg"/>
          </a:ln>
        </p:spPr>
        <p:style>
          <a:lnRef idx="2">
            <a:schemeClr val="accent1"/>
          </a:lnRef>
          <a:fillRef idx="0">
            <a:schemeClr val="accent1"/>
          </a:fillRef>
          <a:effectRef idx="1">
            <a:schemeClr val="accent1"/>
          </a:effectRef>
          <a:fontRef idx="minor">
            <a:schemeClr val="tx1"/>
          </a:fontRef>
        </p:style>
      </p:cxnSp>
      <p:sp>
        <p:nvSpPr>
          <p:cNvPr id="39" name="Rectangle 38"/>
          <p:cNvSpPr/>
          <p:nvPr/>
        </p:nvSpPr>
        <p:spPr>
          <a:xfrm>
            <a:off x="6485153" y="3025086"/>
            <a:ext cx="1577676" cy="307777"/>
          </a:xfrm>
          <a:prstGeom prst="rect">
            <a:avLst/>
          </a:prstGeom>
        </p:spPr>
        <p:txBody>
          <a:bodyPr wrap="none">
            <a:spAutoFit/>
          </a:bodyPr>
          <a:lstStyle/>
          <a:p>
            <a:r>
              <a:rPr lang="en-US">
                <a:solidFill>
                  <a:schemeClr val="tx1"/>
                </a:solidFill>
              </a:rPr>
              <a:t>acceptsInputData</a:t>
            </a:r>
            <a:endParaRPr lang="en-US"/>
          </a:p>
        </p:txBody>
      </p:sp>
      <p:sp>
        <p:nvSpPr>
          <p:cNvPr id="40" name="Rectangle 39"/>
          <p:cNvSpPr/>
          <p:nvPr/>
        </p:nvSpPr>
        <p:spPr>
          <a:xfrm>
            <a:off x="6407573" y="3254197"/>
            <a:ext cx="1776448" cy="307777"/>
          </a:xfrm>
          <a:prstGeom prst="rect">
            <a:avLst/>
          </a:prstGeom>
        </p:spPr>
        <p:txBody>
          <a:bodyPr wrap="none">
            <a:spAutoFit/>
          </a:bodyPr>
          <a:lstStyle/>
          <a:p>
            <a:r>
              <a:rPr lang="en-US">
                <a:solidFill>
                  <a:schemeClr val="tx1"/>
                </a:solidFill>
              </a:rPr>
              <a:t>providesOutputData</a:t>
            </a:r>
            <a:endParaRPr lang="en-US"/>
          </a:p>
        </p:txBody>
      </p:sp>
      <p:sp>
        <p:nvSpPr>
          <p:cNvPr id="41" name="Rectangle 40"/>
          <p:cNvSpPr/>
          <p:nvPr/>
        </p:nvSpPr>
        <p:spPr>
          <a:xfrm>
            <a:off x="3141395" y="3089070"/>
            <a:ext cx="2273379" cy="307777"/>
          </a:xfrm>
          <a:prstGeom prst="rect">
            <a:avLst/>
          </a:prstGeom>
        </p:spPr>
        <p:txBody>
          <a:bodyPr wrap="none">
            <a:spAutoFit/>
          </a:bodyPr>
          <a:lstStyle/>
          <a:p>
            <a:r>
              <a:rPr lang="en-US">
                <a:solidFill>
                  <a:schemeClr val="tx1"/>
                </a:solidFill>
              </a:rPr>
              <a:t>providesInteractionPattern</a:t>
            </a:r>
            <a:endParaRPr lang="en-US"/>
          </a:p>
        </p:txBody>
      </p:sp>
      <p:sp>
        <p:nvSpPr>
          <p:cNvPr id="42" name="Rectangle 41"/>
          <p:cNvSpPr/>
          <p:nvPr/>
        </p:nvSpPr>
        <p:spPr>
          <a:xfrm>
            <a:off x="7775371" y="1764368"/>
            <a:ext cx="2256229" cy="30342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schema:EntryPoint</a:t>
            </a:r>
          </a:p>
        </p:txBody>
      </p:sp>
      <p:cxnSp>
        <p:nvCxnSpPr>
          <p:cNvPr id="43" name="Straight Arrow Connector 42"/>
          <p:cNvCxnSpPr>
            <a:endCxn id="42" idx="1"/>
          </p:cNvCxnSpPr>
          <p:nvPr/>
        </p:nvCxnSpPr>
        <p:spPr>
          <a:xfrm>
            <a:off x="6407574" y="1910671"/>
            <a:ext cx="1367797" cy="5411"/>
          </a:xfrm>
          <a:prstGeom prst="straightConnector1">
            <a:avLst/>
          </a:prstGeom>
          <a:ln w="12700" cmpd="sng">
            <a:solidFill>
              <a:srgbClr val="000000"/>
            </a:solidFill>
            <a:prstDash val="lgDash"/>
            <a:tailEnd type="stealth" w="lg" len="lg"/>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p:nvPr/>
        </p:nvCxnSpPr>
        <p:spPr>
          <a:xfrm flipV="1">
            <a:off x="6413874" y="1927320"/>
            <a:ext cx="0" cy="839291"/>
          </a:xfrm>
          <a:prstGeom prst="straightConnector1">
            <a:avLst/>
          </a:prstGeom>
          <a:ln w="12700" cmpd="sng">
            <a:solidFill>
              <a:srgbClr val="000000"/>
            </a:solidFill>
            <a:prstDash val="lgDash"/>
            <a:headEnd type="none"/>
            <a:tailEnd type="none" w="lg" len="lg"/>
          </a:ln>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6417719" y="1614132"/>
            <a:ext cx="1317990" cy="307777"/>
          </a:xfrm>
          <a:prstGeom prst="rect">
            <a:avLst/>
          </a:prstGeom>
        </p:spPr>
        <p:txBody>
          <a:bodyPr wrap="none">
            <a:spAutoFit/>
          </a:bodyPr>
          <a:lstStyle/>
          <a:p>
            <a:r>
              <a:rPr lang="en-US">
                <a:solidFill>
                  <a:schemeClr val="tx1"/>
                </a:solidFill>
              </a:rPr>
              <a:t>schema:target</a:t>
            </a:r>
            <a:endParaRPr lang="en-US"/>
          </a:p>
        </p:txBody>
      </p:sp>
      <p:cxnSp>
        <p:nvCxnSpPr>
          <p:cNvPr id="53" name="Straight Arrow Connector 52"/>
          <p:cNvCxnSpPr>
            <a:endCxn id="4" idx="3"/>
          </p:cNvCxnSpPr>
          <p:nvPr/>
        </p:nvCxnSpPr>
        <p:spPr>
          <a:xfrm flipH="1">
            <a:off x="3821620" y="2067795"/>
            <a:ext cx="1956865" cy="11239"/>
          </a:xfrm>
          <a:prstGeom prst="straightConnector1">
            <a:avLst/>
          </a:prstGeom>
          <a:ln w="12700" cmpd="sng">
            <a:solidFill>
              <a:srgbClr val="000000"/>
            </a:solidFill>
            <a:tailEnd type="triangle" w="lg" len="lg"/>
          </a:ln>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a:stCxn id="6" idx="0"/>
          </p:cNvCxnSpPr>
          <p:nvPr/>
        </p:nvCxnSpPr>
        <p:spPr>
          <a:xfrm flipH="1" flipV="1">
            <a:off x="5778485" y="2067794"/>
            <a:ext cx="1" cy="698816"/>
          </a:xfrm>
          <a:prstGeom prst="straightConnector1">
            <a:avLst/>
          </a:prstGeom>
          <a:ln w="12700" cmpd="sng">
            <a:solidFill>
              <a:srgbClr val="000000"/>
            </a:solidFill>
            <a:headEnd type="none"/>
            <a:tailEnd type="none" w="lg" len="lg"/>
          </a:ln>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a:off x="2448299" y="4204950"/>
            <a:ext cx="521916" cy="0"/>
          </a:xfrm>
          <a:prstGeom prst="straightConnector1">
            <a:avLst/>
          </a:prstGeom>
          <a:ln w="12700" cmpd="sng">
            <a:solidFill>
              <a:srgbClr val="000000"/>
            </a:solidFill>
            <a:tailEnd type="triangle" w="lg" len="lg"/>
          </a:ln>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a:off x="2442007" y="4662278"/>
            <a:ext cx="528208" cy="1"/>
          </a:xfrm>
          <a:prstGeom prst="straightConnector1">
            <a:avLst/>
          </a:prstGeom>
          <a:ln w="12700" cmpd="sng">
            <a:solidFill>
              <a:srgbClr val="000000"/>
            </a:solidFill>
            <a:tailEnd type="stealth" w="lg" len="lg"/>
          </a:ln>
        </p:spPr>
        <p:style>
          <a:lnRef idx="2">
            <a:schemeClr val="accent1"/>
          </a:lnRef>
          <a:fillRef idx="0">
            <a:schemeClr val="accent1"/>
          </a:fillRef>
          <a:effectRef idx="1">
            <a:schemeClr val="accent1"/>
          </a:effectRef>
          <a:fontRef idx="minor">
            <a:schemeClr val="tx1"/>
          </a:fontRef>
        </p:style>
      </p:cxnSp>
      <p:sp>
        <p:nvSpPr>
          <p:cNvPr id="64" name="Rectangle 63"/>
          <p:cNvSpPr/>
          <p:nvPr/>
        </p:nvSpPr>
        <p:spPr>
          <a:xfrm>
            <a:off x="2985383" y="4028586"/>
            <a:ext cx="1418978" cy="307777"/>
          </a:xfrm>
          <a:prstGeom prst="rect">
            <a:avLst/>
          </a:prstGeom>
        </p:spPr>
        <p:txBody>
          <a:bodyPr wrap="none">
            <a:spAutoFit/>
          </a:bodyPr>
          <a:lstStyle/>
          <a:p>
            <a:r>
              <a:rPr lang="en-US">
                <a:solidFill>
                  <a:schemeClr val="tx1"/>
                </a:solidFill>
              </a:rPr>
              <a:t>rdfs:subclassOf</a:t>
            </a:r>
            <a:endParaRPr lang="en-US"/>
          </a:p>
        </p:txBody>
      </p:sp>
      <p:sp>
        <p:nvSpPr>
          <p:cNvPr id="65" name="Rectangle 64"/>
          <p:cNvSpPr/>
          <p:nvPr/>
        </p:nvSpPr>
        <p:spPr>
          <a:xfrm>
            <a:off x="2987157" y="4477420"/>
            <a:ext cx="1537600" cy="307777"/>
          </a:xfrm>
          <a:prstGeom prst="rect">
            <a:avLst/>
          </a:prstGeom>
        </p:spPr>
        <p:txBody>
          <a:bodyPr wrap="none">
            <a:spAutoFit/>
          </a:bodyPr>
          <a:lstStyle/>
          <a:p>
            <a:r>
              <a:rPr lang="en-US"/>
              <a:t>schema:Property</a:t>
            </a:r>
          </a:p>
        </p:txBody>
      </p:sp>
      <p:sp>
        <p:nvSpPr>
          <p:cNvPr id="67" name="Rectangle 66"/>
          <p:cNvSpPr/>
          <p:nvPr/>
        </p:nvSpPr>
        <p:spPr>
          <a:xfrm>
            <a:off x="2448300" y="5005036"/>
            <a:ext cx="1705551" cy="303427"/>
          </a:xfrm>
          <a:prstGeom prst="rect">
            <a:avLst/>
          </a:prstGeom>
          <a:solidFill>
            <a:schemeClr val="tx2">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iotschema Class</a:t>
            </a:r>
          </a:p>
        </p:txBody>
      </p:sp>
      <p:sp>
        <p:nvSpPr>
          <p:cNvPr id="68" name="Rectangle 67"/>
          <p:cNvSpPr/>
          <p:nvPr/>
        </p:nvSpPr>
        <p:spPr>
          <a:xfrm>
            <a:off x="2448300" y="5521986"/>
            <a:ext cx="1705551" cy="30342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Reused Class</a:t>
            </a:r>
          </a:p>
        </p:txBody>
      </p:sp>
      <p:sp>
        <p:nvSpPr>
          <p:cNvPr id="69" name="Rectangle 68"/>
          <p:cNvSpPr/>
          <p:nvPr/>
        </p:nvSpPr>
        <p:spPr>
          <a:xfrm>
            <a:off x="2149785" y="3880548"/>
            <a:ext cx="2419880" cy="2210459"/>
          </a:xfrm>
          <a:prstGeom prst="rect">
            <a:avLst/>
          </a:prstGeom>
          <a:noFill/>
          <a:ln>
            <a:solidFill>
              <a:srgbClr val="000000"/>
            </a:solidFill>
            <a:prstDash val="lg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2075061" y="2731801"/>
            <a:ext cx="1787717" cy="381279"/>
          </a:xfrm>
          <a:prstGeom prst="rect">
            <a:avLst/>
          </a:prstGeom>
          <a:noFill/>
          <a:ln w="19050">
            <a:solidFill>
              <a:schemeClr val="tx1"/>
            </a:solidFill>
            <a:prstDash val="lg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1576446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545" y="103909"/>
            <a:ext cx="10834255" cy="945573"/>
          </a:xfrm>
        </p:spPr>
        <p:txBody>
          <a:bodyPr/>
          <a:lstStyle/>
          <a:p>
            <a:r>
              <a:rPr lang="en-US" b="1" dirty="0" smtClean="0">
                <a:latin typeface="+mn-lt"/>
              </a:rPr>
              <a:t>Things (</a:t>
            </a:r>
            <a:r>
              <a:rPr lang="en-US" b="1" dirty="0" err="1" smtClean="0">
                <a:latin typeface="+mn-lt"/>
              </a:rPr>
              <a:t>IoT</a:t>
            </a:r>
            <a:r>
              <a:rPr lang="en-US" b="1" dirty="0" smtClean="0">
                <a:latin typeface="+mn-lt"/>
              </a:rPr>
              <a:t> Services) as Capability Bundles</a:t>
            </a:r>
            <a:endParaRPr lang="en-US" b="1" dirty="0">
              <a:latin typeface="+mn-lt"/>
            </a:endParaRPr>
          </a:p>
        </p:txBody>
      </p:sp>
      <p:sp>
        <p:nvSpPr>
          <p:cNvPr id="7" name="Slide Number Placeholder 2"/>
          <p:cNvSpPr>
            <a:spLocks noGrp="1"/>
          </p:cNvSpPr>
          <p:nvPr>
            <p:ph type="sldNum" sz="quarter" idx="12"/>
          </p:nvPr>
        </p:nvSpPr>
        <p:spPr>
          <a:xfrm>
            <a:off x="9163135" y="6432516"/>
            <a:ext cx="2844900" cy="365099"/>
          </a:xfrm>
        </p:spPr>
        <p:txBody>
          <a:bodyPr/>
          <a:lstStyle/>
          <a:p>
            <a:pPr marL="0" marR="0" lvl="0" indent="0" algn="r" rtl="0">
              <a:lnSpc>
                <a:spcPct val="100000"/>
              </a:lnSpc>
              <a:spcBef>
                <a:spcPts val="0"/>
              </a:spcBef>
              <a:spcAft>
                <a:spcPts val="0"/>
              </a:spcAft>
              <a:buClr>
                <a:srgbClr val="FFFFFF"/>
              </a:buClr>
              <a:buSzPct val="25000"/>
              <a:buFont typeface="Arial"/>
              <a:buNone/>
            </a:pPr>
            <a:fld id="{A0FCF6D4-1222-48DE-B889-675FB6541A01}" type="slidenum">
              <a:rPr lang="en-US" sz="1067" b="0" i="0" u="none" strike="noStrike" cap="none" smtClean="0">
                <a:solidFill>
                  <a:srgbClr val="FFFFFF"/>
                </a:solidFill>
                <a:latin typeface="Arial"/>
                <a:ea typeface="Arial"/>
                <a:cs typeface="Arial"/>
                <a:sym typeface="Arial"/>
              </a:rPr>
              <a:t>13</a:t>
            </a:fld>
            <a:endParaRPr lang="en-US" sz="1067" b="0" i="0" u="none" strike="noStrike" cap="none" dirty="0">
              <a:solidFill>
                <a:srgbClr val="FFFFFF"/>
              </a:solidFill>
              <a:latin typeface="Arial"/>
              <a:ea typeface="Arial"/>
              <a:cs typeface="Arial"/>
              <a:sym typeface="Arial"/>
            </a:endParaRPr>
          </a:p>
        </p:txBody>
      </p:sp>
      <p:sp>
        <p:nvSpPr>
          <p:cNvPr id="6" name="Content Placeholder 2"/>
          <p:cNvSpPr txBox="1">
            <a:spLocks/>
          </p:cNvSpPr>
          <p:nvPr/>
        </p:nvSpPr>
        <p:spPr bwMode="auto">
          <a:xfrm>
            <a:off x="4015688" y="1217349"/>
            <a:ext cx="7769912" cy="560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rtlCol="0" anchor="t" anchorCtr="0" compatLnSpc="1">
            <a:prstTxWarp prst="textNoShape">
              <a:avLst/>
            </a:prstTxWarp>
            <a:normAutofit/>
          </a:bodyPr>
          <a:lstStyle>
            <a:lvl1pPr algn="l" defTabSz="457200" rtl="0" eaLnBrk="1" fontAlgn="base" hangingPunct="1">
              <a:spcBef>
                <a:spcPts val="1200"/>
              </a:spcBef>
              <a:spcAft>
                <a:spcPct val="0"/>
              </a:spcAft>
              <a:buFont typeface="Arial" pitchFamily="34" charset="0"/>
              <a:defRPr sz="2000" kern="1200">
                <a:solidFill>
                  <a:srgbClr val="0071C5"/>
                </a:solidFill>
                <a:latin typeface="+mn-lt"/>
                <a:ea typeface="Intel Clear" panose="020B0604020203020204" pitchFamily="34" charset="0"/>
                <a:cs typeface="Intel Clear" panose="020B0604020203020204" pitchFamily="34" charset="0"/>
              </a:defRPr>
            </a:lvl1pPr>
            <a:lvl2pPr marL="225425" indent="-225425" algn="l" defTabSz="457200" rtl="0" eaLnBrk="1" fontAlgn="base" hangingPunct="1">
              <a:spcBef>
                <a:spcPts val="800"/>
              </a:spcBef>
              <a:spcAft>
                <a:spcPct val="0"/>
              </a:spcAft>
              <a:buFont typeface="Wingdings" pitchFamily="2" charset="2"/>
              <a:buChar char="§"/>
              <a:defRPr kern="1200">
                <a:solidFill>
                  <a:srgbClr val="0071C5"/>
                </a:solidFill>
                <a:latin typeface="+mn-lt"/>
                <a:ea typeface="Intel Clear" panose="020B0604020203020204" pitchFamily="34" charset="0"/>
                <a:cs typeface="Intel Clear" panose="020B0604020203020204" pitchFamily="34" charset="0"/>
              </a:defRPr>
            </a:lvl2pPr>
            <a:lvl3pPr marL="571500" indent="-228600" algn="l" defTabSz="457200" rtl="0" eaLnBrk="1" fontAlgn="base" hangingPunct="1">
              <a:spcBef>
                <a:spcPts val="400"/>
              </a:spcBef>
              <a:spcAft>
                <a:spcPct val="0"/>
              </a:spcAft>
              <a:buFont typeface="Wingdings" pitchFamily="2" charset="2"/>
              <a:buChar char="§"/>
              <a:defRPr kern="1200">
                <a:solidFill>
                  <a:srgbClr val="0071C5"/>
                </a:solidFill>
                <a:latin typeface="+mn-lt"/>
                <a:ea typeface="Intel Clear" panose="020B0604020203020204" pitchFamily="34" charset="0"/>
                <a:cs typeface="Intel Clear" panose="020B0604020203020204" pitchFamily="34" charset="0"/>
              </a:defRPr>
            </a:lvl3pPr>
            <a:lvl4pPr marL="969963" indent="-228600" algn="l" defTabSz="457200" rtl="0" eaLnBrk="1" fontAlgn="base" hangingPunct="1">
              <a:spcBef>
                <a:spcPts val="200"/>
              </a:spcBef>
              <a:spcAft>
                <a:spcPct val="0"/>
              </a:spcAft>
              <a:buFont typeface="Arial" pitchFamily="34" charset="0"/>
              <a:buChar char="–"/>
              <a:defRPr kern="1200">
                <a:solidFill>
                  <a:srgbClr val="0071C5"/>
                </a:solidFill>
                <a:latin typeface="+mn-lt"/>
                <a:ea typeface="Intel Clear" panose="020B0604020203020204" pitchFamily="34" charset="0"/>
                <a:cs typeface="Intel Clear" panose="020B0604020203020204" pitchFamily="34" charset="0"/>
              </a:defRPr>
            </a:lvl4pPr>
            <a:lvl5pPr marL="1319213" indent="-228600" algn="l" defTabSz="457200" rtl="0" eaLnBrk="1" fontAlgn="base" hangingPunct="1">
              <a:spcBef>
                <a:spcPct val="20000"/>
              </a:spcBef>
              <a:spcAft>
                <a:spcPct val="0"/>
              </a:spcAft>
              <a:buFont typeface="Arial" pitchFamily="34" charset="0"/>
              <a:buChar char="»"/>
              <a:defRPr sz="1600" kern="1200">
                <a:solidFill>
                  <a:srgbClr val="0071C5"/>
                </a:solidFill>
                <a:latin typeface="+mn-lt"/>
                <a:ea typeface="Intel Clear Light" panose="020B0404020203020204" pitchFamily="34" charset="0"/>
                <a:cs typeface="Intel Clear Light" panose="020B0404020203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667" dirty="0">
                <a:solidFill>
                  <a:schemeClr val="accent2"/>
                </a:solidFill>
                <a:latin typeface="+mj-lt"/>
              </a:rPr>
              <a:t>“Things” considered as</a:t>
            </a:r>
          </a:p>
          <a:p>
            <a:pPr marL="457189" indent="-457189">
              <a:buFont typeface="Arial" panose="020B0604020202020204" pitchFamily="34" charset="0"/>
              <a:buChar char="•"/>
            </a:pPr>
            <a:r>
              <a:rPr lang="en-US" sz="2667" dirty="0">
                <a:latin typeface="+mj-lt"/>
              </a:rPr>
              <a:t>Bundles of Capabilities</a:t>
            </a:r>
          </a:p>
          <a:p>
            <a:pPr marL="457189" indent="-457189">
              <a:buFont typeface="Arial" panose="020B0604020202020204" pitchFamily="34" charset="0"/>
              <a:buChar char="•"/>
            </a:pPr>
            <a:r>
              <a:rPr lang="en-US" sz="2667" dirty="0">
                <a:latin typeface="+mj-lt"/>
              </a:rPr>
              <a:t>Capabilities support specific sets of properties, actions, and events</a:t>
            </a:r>
          </a:p>
          <a:p>
            <a:pPr marL="457189" indent="-457189">
              <a:buFont typeface="Arial" panose="020B0604020202020204" pitchFamily="34" charset="0"/>
              <a:buChar char="•"/>
            </a:pPr>
            <a:r>
              <a:rPr lang="en-US" sz="2667" dirty="0" smtClean="0">
                <a:latin typeface="+mj-lt"/>
              </a:rPr>
              <a:t>Things (or Services) </a:t>
            </a:r>
            <a:r>
              <a:rPr lang="en-US" sz="2667" dirty="0">
                <a:latin typeface="+mj-lt"/>
              </a:rPr>
              <a:t>support sets of Capabilities</a:t>
            </a:r>
          </a:p>
          <a:p>
            <a:pPr marL="457189" indent="-457189">
              <a:buFont typeface="Wingdings" panose="05000000000000000000" pitchFamily="2" charset="2"/>
              <a:buChar char="à"/>
            </a:pPr>
            <a:r>
              <a:rPr lang="en-US" sz="2667" dirty="0">
                <a:solidFill>
                  <a:schemeClr val="accent2"/>
                </a:solidFill>
                <a:latin typeface="+mj-lt"/>
                <a:sym typeface="Wingdings" panose="05000000000000000000" pitchFamily="2" charset="2"/>
              </a:rPr>
              <a:t>This is a more flexible model than just having definitions of particular Services or Things</a:t>
            </a:r>
            <a:r>
              <a:rPr lang="en-US" sz="2667" dirty="0">
                <a:solidFill>
                  <a:schemeClr val="accent2"/>
                </a:solidFill>
                <a:latin typeface="+mj-lt"/>
              </a:rPr>
              <a:t> </a:t>
            </a:r>
          </a:p>
          <a:p>
            <a:pPr marL="457189" indent="-457189">
              <a:buFont typeface="Wingdings" panose="05000000000000000000" pitchFamily="2" charset="2"/>
              <a:buChar char="à"/>
            </a:pPr>
            <a:r>
              <a:rPr lang="en-US" sz="2667" dirty="0">
                <a:solidFill>
                  <a:schemeClr val="accent2"/>
                </a:solidFill>
                <a:latin typeface="+mj-lt"/>
              </a:rPr>
              <a:t>Ideally we want a way to </a:t>
            </a:r>
            <a:r>
              <a:rPr lang="en-US" sz="2667" i="1" dirty="0">
                <a:solidFill>
                  <a:schemeClr val="accent2"/>
                </a:solidFill>
                <a:latin typeface="+mj-lt"/>
              </a:rPr>
              <a:t>model</a:t>
            </a:r>
            <a:r>
              <a:rPr lang="en-US" sz="2667" dirty="0">
                <a:solidFill>
                  <a:schemeClr val="accent2"/>
                </a:solidFill>
                <a:latin typeface="+mj-lt"/>
              </a:rPr>
              <a:t> novel devices, not just </a:t>
            </a:r>
            <a:r>
              <a:rPr lang="en-US" sz="2667" i="1" dirty="0">
                <a:solidFill>
                  <a:schemeClr val="accent2"/>
                </a:solidFill>
                <a:latin typeface="+mj-lt"/>
              </a:rPr>
              <a:t>select</a:t>
            </a:r>
            <a:r>
              <a:rPr lang="en-US" sz="2667" dirty="0">
                <a:solidFill>
                  <a:schemeClr val="accent2"/>
                </a:solidFill>
                <a:latin typeface="+mj-lt"/>
              </a:rPr>
              <a:t> them from a list</a:t>
            </a:r>
          </a:p>
          <a:p>
            <a:pPr marL="757748" lvl="1" indent="-457189">
              <a:buFont typeface="Wingdings" panose="05000000000000000000" pitchFamily="2" charset="2"/>
              <a:buChar char="à"/>
            </a:pPr>
            <a:r>
              <a:rPr lang="en-US" sz="1867" dirty="0">
                <a:solidFill>
                  <a:srgbClr val="0070C0"/>
                </a:solidFill>
                <a:latin typeface="+mj-lt"/>
              </a:rPr>
              <a:t>Capabilities allow us to model a novel device by selecting (and perhaps parameterizing) a set of capabilities</a:t>
            </a:r>
          </a:p>
          <a:p>
            <a:pPr marL="457189" indent="-457189">
              <a:buFont typeface="Arial" panose="020B0604020202020204" pitchFamily="34" charset="0"/>
              <a:buChar char="•"/>
            </a:pPr>
            <a:endParaRPr lang="en-US" sz="2667" dirty="0">
              <a:solidFill>
                <a:srgbClr val="FF0000"/>
              </a:solidFill>
            </a:endParaRPr>
          </a:p>
        </p:txBody>
      </p:sp>
      <p:sp>
        <p:nvSpPr>
          <p:cNvPr id="3" name="TextBox 2"/>
          <p:cNvSpPr txBox="1"/>
          <p:nvPr/>
        </p:nvSpPr>
        <p:spPr>
          <a:xfrm>
            <a:off x="607485" y="4334933"/>
            <a:ext cx="3121311" cy="1815882"/>
          </a:xfrm>
          <a:prstGeom prst="rect">
            <a:avLst/>
          </a:prstGeom>
          <a:noFill/>
        </p:spPr>
        <p:txBody>
          <a:bodyPr wrap="square" rtlCol="0">
            <a:spAutoFit/>
          </a:bodyPr>
          <a:lstStyle/>
          <a:p>
            <a:r>
              <a:rPr lang="en-US" dirty="0">
                <a:solidFill>
                  <a:schemeClr val="tx2"/>
                </a:solidFill>
                <a:latin typeface="+mj-lt"/>
                <a:cs typeface="Neo Sans Intel"/>
                <a:hlinkClick r:id="rId3"/>
              </a:rPr>
              <a:t>Bundle theory</a:t>
            </a:r>
            <a:r>
              <a:rPr lang="en-US" dirty="0">
                <a:solidFill>
                  <a:schemeClr val="tx2"/>
                </a:solidFill>
                <a:latin typeface="+mj-lt"/>
                <a:cs typeface="Neo Sans Intel"/>
              </a:rPr>
              <a:t>, originated by the 18th century Scottish philosopher David Hume, is the ontological theory about </a:t>
            </a:r>
            <a:r>
              <a:rPr lang="en-US" dirty="0" err="1">
                <a:solidFill>
                  <a:schemeClr val="tx2"/>
                </a:solidFill>
                <a:latin typeface="+mj-lt"/>
                <a:cs typeface="Neo Sans Intel"/>
              </a:rPr>
              <a:t>objecthood</a:t>
            </a:r>
            <a:r>
              <a:rPr lang="en-US" dirty="0">
                <a:solidFill>
                  <a:schemeClr val="tx2"/>
                </a:solidFill>
                <a:latin typeface="+mj-lt"/>
                <a:cs typeface="Neo Sans Intel"/>
              </a:rPr>
              <a:t> in which an object consists only of a collection (bundle) of properties, relations or tropes.</a:t>
            </a:r>
          </a:p>
          <a:p>
            <a:endParaRPr lang="en-US" dirty="0">
              <a:solidFill>
                <a:schemeClr val="tx2"/>
              </a:solidFill>
              <a:latin typeface="+mj-lt"/>
              <a:cs typeface="Neo Sans Intel"/>
            </a:endParaRPr>
          </a:p>
          <a:p>
            <a:r>
              <a:rPr lang="en-US" dirty="0">
                <a:solidFill>
                  <a:schemeClr val="tx2"/>
                </a:solidFill>
                <a:latin typeface="+mj-lt"/>
                <a:cs typeface="Neo Sans Intel"/>
              </a:rPr>
              <a:t>As opposed to </a:t>
            </a:r>
            <a:r>
              <a:rPr lang="en-US" dirty="0">
                <a:solidFill>
                  <a:schemeClr val="tx2"/>
                </a:solidFill>
                <a:latin typeface="+mj-lt"/>
                <a:cs typeface="Neo Sans Intel"/>
                <a:hlinkClick r:id="rId4"/>
              </a:rPr>
              <a:t>substance theory</a:t>
            </a:r>
            <a:r>
              <a:rPr lang="en-US" dirty="0">
                <a:solidFill>
                  <a:schemeClr val="tx2"/>
                </a:solidFill>
                <a:latin typeface="+mj-lt"/>
                <a:cs typeface="Neo Sans Intel"/>
              </a:rPr>
              <a:t>…</a:t>
            </a:r>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7484" y="1217348"/>
            <a:ext cx="3144291" cy="2829861"/>
          </a:xfrm>
          <a:prstGeom prst="rect">
            <a:avLst/>
          </a:prstGeom>
        </p:spPr>
      </p:pic>
    </p:spTree>
    <p:extLst>
      <p:ext uri="{BB962C8B-B14F-4D97-AF65-F5344CB8AC3E}">
        <p14:creationId xmlns:p14="http://schemas.microsoft.com/office/powerpoint/2010/main" val="41318958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loud 48"/>
          <p:cNvSpPr/>
          <p:nvPr/>
        </p:nvSpPr>
        <p:spPr>
          <a:xfrm>
            <a:off x="9346065" y="1386079"/>
            <a:ext cx="999704" cy="504057"/>
          </a:xfrm>
          <a:prstGeom prst="cloud">
            <a:avLst/>
          </a:prstGeom>
          <a:solidFill>
            <a:srgbClr val="41AAC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t>Lua</a:t>
            </a:r>
          </a:p>
        </p:txBody>
      </p:sp>
      <p:sp>
        <p:nvSpPr>
          <p:cNvPr id="6" name="Cloud 48"/>
          <p:cNvSpPr/>
          <p:nvPr/>
        </p:nvSpPr>
        <p:spPr>
          <a:xfrm>
            <a:off x="8400256" y="5070447"/>
            <a:ext cx="1011384" cy="595178"/>
          </a:xfrm>
          <a:prstGeom prst="cloud">
            <a:avLst/>
          </a:prstGeom>
          <a:solidFill>
            <a:srgbClr val="00B0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144000" rtlCol="0" anchor="ctr"/>
          <a:lstStyle/>
          <a:p>
            <a:pPr algn="ctr"/>
            <a:r>
              <a:rPr lang="en-US"/>
              <a:t>OCF</a:t>
            </a:r>
          </a:p>
        </p:txBody>
      </p:sp>
      <p:sp>
        <p:nvSpPr>
          <p:cNvPr id="7" name="角丸四角形 6"/>
          <p:cNvSpPr/>
          <p:nvPr/>
        </p:nvSpPr>
        <p:spPr bwMode="auto">
          <a:xfrm>
            <a:off x="4814591" y="980149"/>
            <a:ext cx="2587746" cy="4245790"/>
          </a:xfrm>
          <a:prstGeom prst="roundRect">
            <a:avLst>
              <a:gd name="adj" fmla="val 6113"/>
            </a:avLst>
          </a:prstGeom>
          <a:solidFill>
            <a:sysClr val="window" lastClr="FFFFFF">
              <a:lumMod val="50000"/>
            </a:sysClr>
          </a:solidFill>
          <a:ln w="9525" cap="flat" cmpd="sng" algn="ctr">
            <a:noFill/>
            <a:prstDash val="solid"/>
            <a:headEnd type="none" w="med" len="med"/>
            <a:tailEnd type="none" w="med" len="med"/>
          </a:ln>
          <a:effectLst>
            <a:outerShdw blurRad="76200" dist="50800" dir="2700000" rotWithShape="0">
              <a:srgbClr val="000000">
                <a:alpha val="30000"/>
              </a:srgbClr>
            </a:outerShdw>
          </a:effectLst>
          <a:extLst/>
        </p:spPr>
        <p:txBody>
          <a:bodyPr vert="horz" wrap="none" lIns="91440" tIns="36000" rIns="91440" bIns="72000" numCol="1" rtlCol="0" anchor="t" anchorCtr="0" compatLnSpc="1">
            <a:prstTxWarp prst="textNoShape">
              <a:avLst/>
            </a:prstTxWarp>
            <a:noAutofit/>
          </a:bodyPr>
          <a:lstStyle/>
          <a:p>
            <a:pPr algn="ctr" fontAlgn="ctr">
              <a:defRPr/>
            </a:pPr>
            <a:r>
              <a:rPr lang="en-US" altLang="ja-JP" sz="2000" b="1" dirty="0" err="1">
                <a:latin typeface="+mn-lt"/>
                <a:ea typeface="HG明朝E" panose="02020909000000000000" pitchFamily="17" charset="-128"/>
                <a:cs typeface="Arial" pitchFamily="34" charset="0"/>
              </a:rPr>
              <a:t>WoT</a:t>
            </a:r>
            <a:r>
              <a:rPr lang="en-US" altLang="ja-JP" sz="2000" b="1" dirty="0">
                <a:latin typeface="+mn-lt"/>
                <a:ea typeface="HG明朝E" panose="02020909000000000000" pitchFamily="17" charset="-128"/>
                <a:cs typeface="Arial" pitchFamily="34" charset="0"/>
              </a:rPr>
              <a:t> Servient</a:t>
            </a:r>
          </a:p>
        </p:txBody>
      </p:sp>
      <p:sp>
        <p:nvSpPr>
          <p:cNvPr id="8" name="角丸四角形 21"/>
          <p:cNvSpPr/>
          <p:nvPr/>
        </p:nvSpPr>
        <p:spPr bwMode="auto">
          <a:xfrm>
            <a:off x="4934238" y="1484206"/>
            <a:ext cx="2348452" cy="1944216"/>
          </a:xfrm>
          <a:prstGeom prst="roundRect">
            <a:avLst>
              <a:gd name="adj" fmla="val 10186"/>
            </a:avLst>
          </a:prstGeom>
          <a:solidFill>
            <a:srgbClr val="8EB4E3"/>
          </a:solidFill>
          <a:ln w="25400" cap="flat" cmpd="sng" algn="ctr">
            <a:noFill/>
            <a:prstDash val="solid"/>
            <a:round/>
            <a:headEnd type="none" w="med" len="med"/>
            <a:tailEnd type="none" w="med" len="med"/>
          </a:ln>
          <a:effectLst/>
          <a:extLst/>
        </p:spPr>
        <p:txBody>
          <a:bodyPr vert="horz" wrap="none" lIns="91440" tIns="45720" rIns="91440" bIns="45720" numCol="1" rtlCol="0" anchor="t" anchorCtr="0" compatLnSpc="1">
            <a:prstTxWarp prst="textNoShape">
              <a:avLst/>
            </a:prstTxWarp>
            <a:noAutofit/>
          </a:bodyPr>
          <a:lstStyle/>
          <a:p>
            <a:pPr algn="ctr" fontAlgn="ctr">
              <a:defRPr/>
            </a:pPr>
            <a:r>
              <a:rPr lang="en-US" altLang="ja-JP" sz="1600" dirty="0">
                <a:solidFill>
                  <a:prstClr val="black"/>
                </a:solidFill>
                <a:latin typeface="+mj-lt"/>
                <a:ea typeface="HG明朝E" panose="02020909000000000000" pitchFamily="17" charset="-128"/>
                <a:cs typeface="Arial" pitchFamily="34" charset="0"/>
              </a:rPr>
              <a:t>Runtime Environment</a:t>
            </a:r>
          </a:p>
        </p:txBody>
      </p:sp>
      <p:grpSp>
        <p:nvGrpSpPr>
          <p:cNvPr id="9" name="Group 38"/>
          <p:cNvGrpSpPr/>
          <p:nvPr/>
        </p:nvGrpSpPr>
        <p:grpSpPr>
          <a:xfrm>
            <a:off x="2496873" y="3379394"/>
            <a:ext cx="2060941" cy="828000"/>
            <a:chOff x="2670082" y="4186219"/>
            <a:chExt cx="2060941" cy="828000"/>
          </a:xfrm>
        </p:grpSpPr>
        <p:sp>
          <p:nvSpPr>
            <p:cNvPr id="10" name="角丸四角形 21"/>
            <p:cNvSpPr/>
            <p:nvPr/>
          </p:nvSpPr>
          <p:spPr bwMode="auto">
            <a:xfrm>
              <a:off x="2670082" y="4186219"/>
              <a:ext cx="2060941" cy="828000"/>
            </a:xfrm>
            <a:prstGeom prst="foldedCorner">
              <a:avLst>
                <a:gd name="adj" fmla="val 20194"/>
              </a:avLst>
            </a:prstGeom>
            <a:solidFill>
              <a:srgbClr val="4A7B7C"/>
            </a:solidFill>
            <a:ln w="25400" cap="flat" cmpd="sng" algn="ctr">
              <a:noFill/>
              <a:prstDash val="solid"/>
              <a:round/>
              <a:headEnd type="none" w="med" len="med"/>
              <a:tailEnd type="none" w="med" len="med"/>
            </a:ln>
            <a:effectLst/>
            <a:extLst/>
          </p:spPr>
          <p:txBody>
            <a:bodyPr vert="horz" wrap="none" lIns="432000" tIns="144000" rIns="0" bIns="0" numCol="1" rtlCol="0" anchor="ctr" anchorCtr="0" compatLnSpc="1">
              <a:prstTxWarp prst="textNoShape">
                <a:avLst/>
              </a:prstTxWarp>
              <a:noAutofit/>
            </a:bodyPr>
            <a:lstStyle/>
            <a:p>
              <a:pPr algn="ctr" fontAlgn="ctr">
                <a:defRPr/>
              </a:pPr>
              <a:r>
                <a:rPr lang="en-US" altLang="ja-JP" sz="2000" dirty="0">
                  <a:solidFill>
                    <a:prstClr val="white"/>
                  </a:solidFill>
                  <a:latin typeface="+mn-lt"/>
                  <a:ea typeface="HG明朝E" panose="02020909000000000000" pitchFamily="17" charset="-128"/>
                  <a:cs typeface="Arial" pitchFamily="34" charset="0"/>
                </a:rPr>
                <a:t>Thing</a:t>
              </a:r>
              <a:br>
                <a:rPr lang="en-US" altLang="ja-JP" sz="2000" dirty="0">
                  <a:solidFill>
                    <a:prstClr val="white"/>
                  </a:solidFill>
                  <a:latin typeface="+mn-lt"/>
                  <a:ea typeface="HG明朝E" panose="02020909000000000000" pitchFamily="17" charset="-128"/>
                  <a:cs typeface="Arial" pitchFamily="34" charset="0"/>
                </a:rPr>
              </a:br>
              <a:r>
                <a:rPr lang="en-US" altLang="ja-JP" sz="2000" dirty="0">
                  <a:solidFill>
                    <a:prstClr val="white"/>
                  </a:solidFill>
                  <a:latin typeface="+mn-lt"/>
                  <a:ea typeface="HG明朝E" panose="02020909000000000000" pitchFamily="17" charset="-128"/>
                  <a:cs typeface="Arial" pitchFamily="34" charset="0"/>
                </a:rPr>
                <a:t>Description</a:t>
              </a:r>
              <a:endParaRPr lang="en-US" altLang="ja-JP" sz="2800" dirty="0">
                <a:solidFill>
                  <a:prstClr val="white"/>
                </a:solidFill>
                <a:latin typeface="+mn-lt"/>
                <a:ea typeface="HG明朝E" panose="02020909000000000000" pitchFamily="17" charset="-128"/>
                <a:cs typeface="Arial" pitchFamily="34" charset="0"/>
              </a:endParaRPr>
            </a:p>
          </p:txBody>
        </p:sp>
        <p:grpSp>
          <p:nvGrpSpPr>
            <p:cNvPr id="11" name="Group 28"/>
            <p:cNvGrpSpPr/>
            <p:nvPr/>
          </p:nvGrpSpPr>
          <p:grpSpPr>
            <a:xfrm>
              <a:off x="2812207" y="4399725"/>
              <a:ext cx="413417" cy="426971"/>
              <a:chOff x="4042160" y="993559"/>
              <a:chExt cx="548293" cy="566272"/>
            </a:xfrm>
            <a:solidFill>
              <a:sysClr val="window" lastClr="FFFFFF"/>
            </a:solidFill>
          </p:grpSpPr>
          <p:sp>
            <p:nvSpPr>
              <p:cNvPr id="12" name="Isosceles Triangle 29"/>
              <p:cNvSpPr/>
              <p:nvPr/>
            </p:nvSpPr>
            <p:spPr>
              <a:xfrm rot="1800000">
                <a:off x="4184483" y="1052736"/>
                <a:ext cx="405970" cy="349975"/>
              </a:xfrm>
              <a:prstGeom prst="triangle">
                <a:avLst/>
              </a:prstGeom>
              <a:noFill/>
              <a:ln w="28575" cap="rnd" cmpd="sng" algn="ctr">
                <a:solidFill>
                  <a:sysClr val="window" lastClr="FFFFFF"/>
                </a:solidFill>
                <a:prstDash val="solid"/>
              </a:ln>
              <a:effectLst/>
            </p:spPr>
            <p:txBody>
              <a:bodyPr wrap="none" rtlCol="0" anchor="ctr"/>
              <a:lstStyle/>
              <a:p>
                <a:pPr algn="ctr">
                  <a:defRPr/>
                </a:pPr>
                <a:endParaRPr lang="en-US" sz="4400">
                  <a:solidFill>
                    <a:prstClr val="white"/>
                  </a:solidFill>
                  <a:latin typeface="Calibri"/>
                  <a:ea typeface="+mn-ea"/>
                  <a:cs typeface="+mn-cs"/>
                </a:endParaRPr>
              </a:p>
            </p:txBody>
          </p:sp>
          <p:sp>
            <p:nvSpPr>
              <p:cNvPr id="13" name="Oval 30"/>
              <p:cNvSpPr/>
              <p:nvPr/>
            </p:nvSpPr>
            <p:spPr>
              <a:xfrm rot="19800000">
                <a:off x="4394607" y="993559"/>
                <a:ext cx="161145" cy="161145"/>
              </a:xfrm>
              <a:prstGeom prst="ellipse">
                <a:avLst/>
              </a:prstGeom>
              <a:grpFill/>
              <a:ln w="25400" cap="rnd" cmpd="sng" algn="ctr">
                <a:noFill/>
                <a:prstDash val="solid"/>
              </a:ln>
              <a:effectLst/>
            </p:spPr>
            <p:txBody>
              <a:bodyPr wrap="none" rtlCol="0" anchor="ctr"/>
              <a:lstStyle/>
              <a:p>
                <a:pPr algn="ctr">
                  <a:defRPr/>
                </a:pPr>
                <a:endParaRPr lang="en-US" sz="4400">
                  <a:solidFill>
                    <a:prstClr val="white"/>
                  </a:solidFill>
                  <a:latin typeface="Calibri"/>
                  <a:ea typeface="+mn-ea"/>
                  <a:cs typeface="+mn-cs"/>
                </a:endParaRPr>
              </a:p>
            </p:txBody>
          </p:sp>
          <p:sp>
            <p:nvSpPr>
              <p:cNvPr id="14" name="Oval 31"/>
              <p:cNvSpPr/>
              <p:nvPr/>
            </p:nvSpPr>
            <p:spPr>
              <a:xfrm rot="19800000">
                <a:off x="4042160" y="1196566"/>
                <a:ext cx="161145" cy="161145"/>
              </a:xfrm>
              <a:prstGeom prst="ellipse">
                <a:avLst/>
              </a:prstGeom>
              <a:grpFill/>
              <a:ln w="25400" cap="rnd" cmpd="sng" algn="ctr">
                <a:noFill/>
                <a:prstDash val="solid"/>
              </a:ln>
              <a:effectLst/>
            </p:spPr>
            <p:txBody>
              <a:bodyPr wrap="none" rtlCol="0" anchor="ctr"/>
              <a:lstStyle/>
              <a:p>
                <a:pPr algn="ctr">
                  <a:defRPr/>
                </a:pPr>
                <a:endParaRPr lang="en-US" sz="4400">
                  <a:solidFill>
                    <a:prstClr val="white"/>
                  </a:solidFill>
                  <a:latin typeface="Calibri"/>
                  <a:ea typeface="+mn-ea"/>
                  <a:cs typeface="+mn-cs"/>
                </a:endParaRPr>
              </a:p>
            </p:txBody>
          </p:sp>
          <p:sp>
            <p:nvSpPr>
              <p:cNvPr id="15" name="Oval 32"/>
              <p:cNvSpPr/>
              <p:nvPr/>
            </p:nvSpPr>
            <p:spPr>
              <a:xfrm rot="1800000">
                <a:off x="4394610" y="1398686"/>
                <a:ext cx="161145" cy="161145"/>
              </a:xfrm>
              <a:prstGeom prst="ellipse">
                <a:avLst/>
              </a:prstGeom>
              <a:grpFill/>
              <a:ln w="25400" cap="rnd" cmpd="sng" algn="ctr">
                <a:noFill/>
                <a:prstDash val="solid"/>
              </a:ln>
              <a:effectLst/>
            </p:spPr>
            <p:txBody>
              <a:bodyPr wrap="none" rtlCol="0" anchor="ctr"/>
              <a:lstStyle/>
              <a:p>
                <a:pPr algn="ctr">
                  <a:defRPr/>
                </a:pPr>
                <a:endParaRPr lang="en-US" sz="4400">
                  <a:solidFill>
                    <a:prstClr val="white"/>
                  </a:solidFill>
                  <a:latin typeface="Calibri"/>
                  <a:ea typeface="+mn-ea"/>
                  <a:cs typeface="+mn-cs"/>
                </a:endParaRPr>
              </a:p>
            </p:txBody>
          </p:sp>
        </p:grpSp>
      </p:grpSp>
      <p:sp>
        <p:nvSpPr>
          <p:cNvPr id="16" name="Right Brace 36"/>
          <p:cNvSpPr>
            <a:spLocks/>
          </p:cNvSpPr>
          <p:nvPr/>
        </p:nvSpPr>
        <p:spPr bwMode="auto">
          <a:xfrm>
            <a:off x="7537432" y="1484205"/>
            <a:ext cx="288032" cy="380048"/>
          </a:xfrm>
          <a:prstGeom prst="rightBrace">
            <a:avLst/>
          </a:prstGeom>
          <a:noFill/>
          <a:ln w="28575" cap="flat" cmpd="sng" algn="ctr">
            <a:solidFill>
              <a:schemeClr val="tx1"/>
            </a:solidFill>
            <a:prstDash val="solid"/>
            <a:round/>
            <a:headEnd type="none" w="med" len="med"/>
            <a:tailEnd type="none" w="med" len="med"/>
          </a:ln>
          <a:effectLst/>
          <a:extLst/>
        </p:spPr>
        <p:txBody>
          <a:bodyPr vert="horz" wrap="square" lIns="0" tIns="0" rIns="0" bIns="0" numCol="1" rtlCol="0" anchor="t" anchorCtr="0" compatLnSpc="1">
            <a:prstTxWarp prst="textNoShape">
              <a:avLst/>
            </a:prstTxWarp>
            <a:spAutoFit/>
          </a:bodyPr>
          <a:lstStyle/>
          <a:p>
            <a:pPr fontAlgn="base">
              <a:spcBef>
                <a:spcPct val="50000"/>
              </a:spcBef>
              <a:spcAft>
                <a:spcPct val="0"/>
              </a:spcAft>
            </a:pPr>
            <a:endParaRPr lang="en-US" sz="2400">
              <a:latin typeface="Arial" charset="0"/>
              <a:ea typeface="ヒラギノ角ゴ Pro W3" charset="0"/>
            </a:endParaRPr>
          </a:p>
        </p:txBody>
      </p:sp>
      <p:sp>
        <p:nvSpPr>
          <p:cNvPr id="17" name="テキスト ボックス 39"/>
          <p:cNvSpPr txBox="1"/>
          <p:nvPr/>
        </p:nvSpPr>
        <p:spPr>
          <a:xfrm>
            <a:off x="7896200" y="1974104"/>
            <a:ext cx="3681280" cy="1015663"/>
          </a:xfrm>
          <a:prstGeom prst="rect">
            <a:avLst/>
          </a:prstGeom>
          <a:noFill/>
        </p:spPr>
        <p:txBody>
          <a:bodyPr wrap="square" rtlCol="0">
            <a:spAutoFit/>
          </a:bodyPr>
          <a:lstStyle/>
          <a:p>
            <a:r>
              <a:rPr lang="en-US" altLang="ja-JP" sz="2000" b="1" dirty="0">
                <a:solidFill>
                  <a:srgbClr val="005A9C"/>
                </a:solidFill>
                <a:latin typeface="+mj-lt"/>
                <a:ea typeface="HG明朝E" panose="02020909000000000000" pitchFamily="17" charset="-128"/>
              </a:rPr>
              <a:t>3</a:t>
            </a:r>
            <a:r>
              <a:rPr lang="en-US" altLang="ja-JP" sz="2000" b="1" dirty="0" smtClean="0">
                <a:solidFill>
                  <a:srgbClr val="005A9C"/>
                </a:solidFill>
                <a:latin typeface="+mj-lt"/>
                <a:ea typeface="HG明朝E" panose="02020909000000000000" pitchFamily="17" charset="-128"/>
              </a:rPr>
              <a:t>. </a:t>
            </a:r>
            <a:r>
              <a:rPr lang="en-US" altLang="ja-JP" sz="2000" b="1" dirty="0" err="1" smtClean="0">
                <a:solidFill>
                  <a:srgbClr val="005A9C"/>
                </a:solidFill>
                <a:latin typeface="+mj-lt"/>
                <a:ea typeface="HG明朝E" panose="02020909000000000000" pitchFamily="17" charset="-128"/>
              </a:rPr>
              <a:t>WoT</a:t>
            </a:r>
            <a:r>
              <a:rPr lang="en-US" altLang="ja-JP" sz="2000" b="1" dirty="0" smtClean="0">
                <a:solidFill>
                  <a:srgbClr val="005A9C"/>
                </a:solidFill>
                <a:latin typeface="+mj-lt"/>
                <a:ea typeface="HG明朝E" panose="02020909000000000000" pitchFamily="17" charset="-128"/>
              </a:rPr>
              <a:t> </a:t>
            </a:r>
            <a:r>
              <a:rPr lang="en-US" altLang="ja-JP" sz="2000" b="1" dirty="0">
                <a:solidFill>
                  <a:srgbClr val="005A9C"/>
                </a:solidFill>
                <a:latin typeface="+mj-lt"/>
                <a:ea typeface="HG明朝E" panose="02020909000000000000" pitchFamily="17" charset="-128"/>
              </a:rPr>
              <a:t>Scripting API</a:t>
            </a:r>
            <a:r>
              <a:rPr lang="en-US" altLang="ja-JP" sz="2000" dirty="0">
                <a:solidFill>
                  <a:prstClr val="black"/>
                </a:solidFill>
                <a:latin typeface="+mj-lt"/>
                <a:ea typeface="HG明朝E" panose="02020909000000000000" pitchFamily="17" charset="-128"/>
              </a:rPr>
              <a:t/>
            </a:r>
            <a:br>
              <a:rPr lang="en-US" altLang="ja-JP" sz="2000" dirty="0">
                <a:solidFill>
                  <a:prstClr val="black"/>
                </a:solidFill>
                <a:latin typeface="+mj-lt"/>
                <a:ea typeface="HG明朝E" panose="02020909000000000000" pitchFamily="17" charset="-128"/>
              </a:rPr>
            </a:br>
            <a:r>
              <a:rPr lang="en-US" altLang="ja-JP" sz="2000" dirty="0">
                <a:solidFill>
                  <a:prstClr val="black"/>
                </a:solidFill>
                <a:latin typeface="+mj-lt"/>
                <a:ea typeface="HG明朝E" panose="02020909000000000000" pitchFamily="17" charset="-128"/>
              </a:rPr>
              <a:t>for </a:t>
            </a:r>
            <a:r>
              <a:rPr lang="en-US" altLang="ja-JP" sz="2000" dirty="0" smtClean="0">
                <a:solidFill>
                  <a:prstClr val="black"/>
                </a:solidFill>
                <a:latin typeface="+mj-lt"/>
                <a:ea typeface="HG明朝E" panose="02020909000000000000" pitchFamily="17" charset="-128"/>
              </a:rPr>
              <a:t>a browser-like</a:t>
            </a:r>
            <a:r>
              <a:rPr lang="en-US" altLang="ja-JP" sz="2000" dirty="0">
                <a:solidFill>
                  <a:prstClr val="black"/>
                </a:solidFill>
                <a:latin typeface="+mj-lt"/>
                <a:ea typeface="HG明朝E" panose="02020909000000000000" pitchFamily="17" charset="-128"/>
              </a:rPr>
              <a:t/>
            </a:r>
            <a:br>
              <a:rPr lang="en-US" altLang="ja-JP" sz="2000" dirty="0">
                <a:solidFill>
                  <a:prstClr val="black"/>
                </a:solidFill>
                <a:latin typeface="+mj-lt"/>
                <a:ea typeface="HG明朝E" panose="02020909000000000000" pitchFamily="17" charset="-128"/>
              </a:rPr>
            </a:br>
            <a:r>
              <a:rPr lang="en-US" altLang="ja-JP" sz="2000" dirty="0">
                <a:solidFill>
                  <a:prstClr val="black"/>
                </a:solidFill>
                <a:latin typeface="+mj-lt"/>
                <a:ea typeface="HG明朝E" panose="02020909000000000000" pitchFamily="17" charset="-128"/>
              </a:rPr>
              <a:t>runtime environment</a:t>
            </a:r>
            <a:endParaRPr lang="en-US" altLang="ja-JP" sz="2000" b="1" dirty="0">
              <a:solidFill>
                <a:prstClr val="black"/>
              </a:solidFill>
              <a:latin typeface="+mj-lt"/>
              <a:ea typeface="HG明朝E" panose="02020909000000000000" pitchFamily="17" charset="-128"/>
            </a:endParaRPr>
          </a:p>
        </p:txBody>
      </p:sp>
      <p:sp>
        <p:nvSpPr>
          <p:cNvPr id="18" name="Rechteckiger Pfeil 34"/>
          <p:cNvSpPr/>
          <p:nvPr/>
        </p:nvSpPr>
        <p:spPr>
          <a:xfrm rot="5400000" flipH="1" flipV="1">
            <a:off x="4401194" y="3872748"/>
            <a:ext cx="280148" cy="772261"/>
          </a:xfrm>
          <a:prstGeom prst="bentArrow">
            <a:avLst>
              <a:gd name="adj1" fmla="val 43521"/>
              <a:gd name="adj2" fmla="val 50000"/>
              <a:gd name="adj3" fmla="val 43417"/>
              <a:gd name="adj4" fmla="val 26183"/>
            </a:avLst>
          </a:prstGeom>
          <a:solidFill>
            <a:srgbClr val="41AA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Down Arrow 40"/>
          <p:cNvSpPr/>
          <p:nvPr/>
        </p:nvSpPr>
        <p:spPr>
          <a:xfrm rot="5400000">
            <a:off x="4572339" y="3547492"/>
            <a:ext cx="295612" cy="414097"/>
          </a:xfrm>
          <a:prstGeom prst="downArrow">
            <a:avLst/>
          </a:prstGeom>
          <a:solidFill>
            <a:srgbClr val="41AA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hteckiger Pfeil 34"/>
          <p:cNvSpPr/>
          <p:nvPr/>
        </p:nvSpPr>
        <p:spPr>
          <a:xfrm rot="16200000" flipH="1">
            <a:off x="3885316" y="2492261"/>
            <a:ext cx="1199104" cy="659454"/>
          </a:xfrm>
          <a:prstGeom prst="bentArrow">
            <a:avLst>
              <a:gd name="adj1" fmla="val 19275"/>
              <a:gd name="adj2" fmla="val 19999"/>
              <a:gd name="adj3" fmla="val 17105"/>
              <a:gd name="adj4" fmla="val 26183"/>
            </a:avLst>
          </a:prstGeom>
          <a:solidFill>
            <a:srgbClr val="41AA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ight Brace 43"/>
          <p:cNvSpPr/>
          <p:nvPr/>
        </p:nvSpPr>
        <p:spPr bwMode="auto">
          <a:xfrm>
            <a:off x="7537432" y="4153393"/>
            <a:ext cx="288032" cy="380048"/>
          </a:xfrm>
          <a:prstGeom prst="rightBrace">
            <a:avLst/>
          </a:prstGeom>
          <a:noFill/>
          <a:ln w="28575" cap="flat" cmpd="sng" algn="ctr">
            <a:solidFill>
              <a:schemeClr val="tx1"/>
            </a:solidFill>
            <a:prstDash val="solid"/>
            <a:round/>
            <a:headEnd type="none" w="med" len="med"/>
            <a:tailEnd type="none" w="med" len="med"/>
          </a:ln>
          <a:effectLst/>
          <a:extLst/>
        </p:spPr>
        <p:txBody>
          <a:bodyPr vert="horz" wrap="square" lIns="0" tIns="0" rIns="0" bIns="0" numCol="1" rtlCol="0" anchor="t" anchorCtr="0" compatLnSpc="1">
            <a:prstTxWarp prst="textNoShape">
              <a:avLst/>
            </a:prstTxWarp>
            <a:spAutoFit/>
          </a:bodyPr>
          <a:lstStyle/>
          <a:p>
            <a:pPr fontAlgn="base">
              <a:spcBef>
                <a:spcPct val="50000"/>
              </a:spcBef>
              <a:spcAft>
                <a:spcPct val="0"/>
              </a:spcAft>
            </a:pPr>
            <a:endParaRPr lang="en-US" sz="2400">
              <a:latin typeface="Arial" charset="0"/>
              <a:ea typeface="ヒラギノ角ゴ Pro W3" charset="0"/>
            </a:endParaRPr>
          </a:p>
        </p:txBody>
      </p:sp>
      <p:sp>
        <p:nvSpPr>
          <p:cNvPr id="22" name="テキスト ボックス 41"/>
          <p:cNvSpPr txBox="1"/>
          <p:nvPr/>
        </p:nvSpPr>
        <p:spPr>
          <a:xfrm>
            <a:off x="7833920" y="4126793"/>
            <a:ext cx="3681280" cy="1015663"/>
          </a:xfrm>
          <a:prstGeom prst="rect">
            <a:avLst/>
          </a:prstGeom>
          <a:noFill/>
        </p:spPr>
        <p:txBody>
          <a:bodyPr wrap="square" rIns="90000" rtlCol="0">
            <a:spAutoFit/>
          </a:bodyPr>
          <a:lstStyle/>
          <a:p>
            <a:r>
              <a:rPr lang="en-US" altLang="ja-JP" sz="2000" b="1" dirty="0">
                <a:solidFill>
                  <a:srgbClr val="00B050"/>
                </a:solidFill>
                <a:latin typeface="+mj-lt"/>
                <a:ea typeface="HG明朝E" panose="02020909000000000000" pitchFamily="17" charset="-128"/>
                <a:cs typeface="Arial" panose="020B0604020202020204" pitchFamily="34" charset="0"/>
              </a:rPr>
              <a:t>2</a:t>
            </a:r>
            <a:r>
              <a:rPr lang="en-US" altLang="ja-JP" sz="2000" b="1" dirty="0" smtClean="0">
                <a:solidFill>
                  <a:srgbClr val="00B050"/>
                </a:solidFill>
                <a:latin typeface="+mj-lt"/>
                <a:ea typeface="HG明朝E" panose="02020909000000000000" pitchFamily="17" charset="-128"/>
                <a:cs typeface="Arial" panose="020B0604020202020204" pitchFamily="34" charset="0"/>
              </a:rPr>
              <a:t>. </a:t>
            </a:r>
            <a:r>
              <a:rPr lang="en-US" altLang="ja-JP" sz="2000" b="1" dirty="0" err="1" smtClean="0">
                <a:solidFill>
                  <a:srgbClr val="00B050"/>
                </a:solidFill>
                <a:latin typeface="+mj-lt"/>
                <a:ea typeface="HG明朝E" panose="02020909000000000000" pitchFamily="17" charset="-128"/>
                <a:cs typeface="Arial" panose="020B0604020202020204" pitchFamily="34" charset="0"/>
              </a:rPr>
              <a:t>WoT</a:t>
            </a:r>
            <a:r>
              <a:rPr lang="en-US" altLang="ja-JP" sz="2000" b="1" dirty="0" smtClean="0">
                <a:solidFill>
                  <a:srgbClr val="00B050"/>
                </a:solidFill>
                <a:latin typeface="+mj-lt"/>
                <a:ea typeface="HG明朝E" panose="02020909000000000000" pitchFamily="17" charset="-128"/>
                <a:cs typeface="Arial" panose="020B0604020202020204" pitchFamily="34" charset="0"/>
              </a:rPr>
              <a:t> </a:t>
            </a:r>
            <a:r>
              <a:rPr lang="en-US" altLang="ja-JP" sz="2000" b="1" dirty="0">
                <a:solidFill>
                  <a:srgbClr val="00B050"/>
                </a:solidFill>
                <a:latin typeface="+mj-lt"/>
                <a:ea typeface="HG明朝E" panose="02020909000000000000" pitchFamily="17" charset="-128"/>
                <a:cs typeface="Arial" panose="020B0604020202020204" pitchFamily="34" charset="0"/>
              </a:rPr>
              <a:t>Binding Templates</a:t>
            </a:r>
            <a:r>
              <a:rPr lang="en-US" altLang="ja-JP" sz="2000" b="1" dirty="0">
                <a:solidFill>
                  <a:prstClr val="black"/>
                </a:solidFill>
                <a:latin typeface="+mj-lt"/>
                <a:ea typeface="HG明朝E" panose="02020909000000000000" pitchFamily="17" charset="-128"/>
                <a:cs typeface="Arial" panose="020B0604020202020204" pitchFamily="34" charset="0"/>
              </a:rPr>
              <a:t/>
            </a:r>
            <a:br>
              <a:rPr lang="en-US" altLang="ja-JP" sz="2000" b="1" dirty="0">
                <a:solidFill>
                  <a:prstClr val="black"/>
                </a:solidFill>
                <a:latin typeface="+mj-lt"/>
                <a:ea typeface="HG明朝E" panose="02020909000000000000" pitchFamily="17" charset="-128"/>
                <a:cs typeface="Arial" panose="020B0604020202020204" pitchFamily="34" charset="0"/>
              </a:rPr>
            </a:br>
            <a:r>
              <a:rPr lang="en-US" altLang="ja-JP" sz="2000" dirty="0">
                <a:solidFill>
                  <a:prstClr val="black"/>
                </a:solidFill>
                <a:latin typeface="+mj-lt"/>
                <a:ea typeface="HG明朝E" panose="02020909000000000000" pitchFamily="17" charset="-128"/>
                <a:cs typeface="Arial" panose="020B0604020202020204" pitchFamily="34" charset="0"/>
              </a:rPr>
              <a:t>to connect to different</a:t>
            </a:r>
            <a:br>
              <a:rPr lang="en-US" altLang="ja-JP" sz="2000" dirty="0">
                <a:solidFill>
                  <a:prstClr val="black"/>
                </a:solidFill>
                <a:latin typeface="+mj-lt"/>
                <a:ea typeface="HG明朝E" panose="02020909000000000000" pitchFamily="17" charset="-128"/>
                <a:cs typeface="Arial" panose="020B0604020202020204" pitchFamily="34" charset="0"/>
              </a:rPr>
            </a:br>
            <a:r>
              <a:rPr lang="en-US" altLang="ja-JP" sz="2000" dirty="0">
                <a:solidFill>
                  <a:prstClr val="black"/>
                </a:solidFill>
                <a:latin typeface="+mj-lt"/>
                <a:ea typeface="HG明朝E" panose="02020909000000000000" pitchFamily="17" charset="-128"/>
                <a:cs typeface="Arial" panose="020B0604020202020204" pitchFamily="34" charset="0"/>
              </a:rPr>
              <a:t>platforms and ecosystems</a:t>
            </a:r>
            <a:endParaRPr lang="en-US" altLang="ja-JP" sz="2000" b="1" dirty="0">
              <a:solidFill>
                <a:prstClr val="black"/>
              </a:solidFill>
              <a:latin typeface="+mj-lt"/>
              <a:ea typeface="HG明朝E" panose="02020909000000000000" pitchFamily="17" charset="-128"/>
              <a:cs typeface="Arial" panose="020B0604020202020204" pitchFamily="34" charset="0"/>
            </a:endParaRPr>
          </a:p>
        </p:txBody>
      </p:sp>
      <p:sp>
        <p:nvSpPr>
          <p:cNvPr id="23" name="テキスト ボックス 43"/>
          <p:cNvSpPr txBox="1"/>
          <p:nvPr/>
        </p:nvSpPr>
        <p:spPr>
          <a:xfrm>
            <a:off x="877824" y="1121534"/>
            <a:ext cx="4049370" cy="707886"/>
          </a:xfrm>
          <a:prstGeom prst="rect">
            <a:avLst/>
          </a:prstGeom>
          <a:noFill/>
        </p:spPr>
        <p:txBody>
          <a:bodyPr wrap="square" rtlCol="0">
            <a:spAutoFit/>
          </a:bodyPr>
          <a:lstStyle/>
          <a:p>
            <a:r>
              <a:rPr lang="en-US" altLang="ja-JP" sz="2000" b="1" dirty="0" smtClean="0">
                <a:solidFill>
                  <a:srgbClr val="4A7B7C"/>
                </a:solidFill>
                <a:latin typeface="+mj-lt"/>
                <a:ea typeface="HG明朝E" panose="02020909000000000000" pitchFamily="17" charset="-128"/>
              </a:rPr>
              <a:t>1. </a:t>
            </a:r>
            <a:r>
              <a:rPr lang="en-US" altLang="ja-JP" sz="2000" b="1" dirty="0" err="1" smtClean="0">
                <a:solidFill>
                  <a:srgbClr val="4A7B7C"/>
                </a:solidFill>
                <a:latin typeface="+mj-lt"/>
                <a:ea typeface="HG明朝E" panose="02020909000000000000" pitchFamily="17" charset="-128"/>
              </a:rPr>
              <a:t>WoT</a:t>
            </a:r>
            <a:r>
              <a:rPr lang="en-US" altLang="ja-JP" sz="2000" b="1" dirty="0" smtClean="0">
                <a:solidFill>
                  <a:srgbClr val="4A7B7C"/>
                </a:solidFill>
                <a:latin typeface="+mj-lt"/>
                <a:ea typeface="HG明朝E" panose="02020909000000000000" pitchFamily="17" charset="-128"/>
              </a:rPr>
              <a:t> </a:t>
            </a:r>
            <a:r>
              <a:rPr lang="en-US" altLang="ja-JP" sz="2000" b="1" dirty="0">
                <a:solidFill>
                  <a:srgbClr val="4A7B7C"/>
                </a:solidFill>
                <a:latin typeface="+mj-lt"/>
                <a:ea typeface="HG明朝E" panose="02020909000000000000" pitchFamily="17" charset="-128"/>
              </a:rPr>
              <a:t>Thing Description (TD)</a:t>
            </a:r>
            <a:br>
              <a:rPr lang="en-US" altLang="ja-JP" sz="2000" b="1" dirty="0">
                <a:solidFill>
                  <a:srgbClr val="4A7B7C"/>
                </a:solidFill>
                <a:latin typeface="+mj-lt"/>
                <a:ea typeface="HG明朝E" panose="02020909000000000000" pitchFamily="17" charset="-128"/>
              </a:rPr>
            </a:br>
            <a:r>
              <a:rPr lang="en-US" altLang="ja-JP" sz="2000" dirty="0">
                <a:latin typeface="+mj-lt"/>
                <a:ea typeface="HG明朝E" panose="02020909000000000000" pitchFamily="17" charset="-128"/>
              </a:rPr>
              <a:t>with simple interaction model</a:t>
            </a:r>
            <a:endParaRPr lang="en-US" altLang="ja-JP" sz="2000" b="1" dirty="0">
              <a:solidFill>
                <a:prstClr val="black"/>
              </a:solidFill>
              <a:latin typeface="+mj-lt"/>
              <a:ea typeface="HG明朝E" panose="02020909000000000000" pitchFamily="17" charset="-128"/>
            </a:endParaRPr>
          </a:p>
        </p:txBody>
      </p:sp>
      <p:sp>
        <p:nvSpPr>
          <p:cNvPr id="24" name="Cloud 46"/>
          <p:cNvSpPr/>
          <p:nvPr/>
        </p:nvSpPr>
        <p:spPr>
          <a:xfrm>
            <a:off x="1703512" y="2478159"/>
            <a:ext cx="1223022" cy="773640"/>
          </a:xfrm>
          <a:prstGeom prst="cloud">
            <a:avLst/>
          </a:prstGeom>
          <a:solidFill>
            <a:srgbClr val="4A7B7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t>Events</a:t>
            </a:r>
          </a:p>
        </p:txBody>
      </p:sp>
      <p:sp>
        <p:nvSpPr>
          <p:cNvPr id="25" name="Cloud 47"/>
          <p:cNvSpPr/>
          <p:nvPr/>
        </p:nvSpPr>
        <p:spPr>
          <a:xfrm>
            <a:off x="1931145" y="1890769"/>
            <a:ext cx="1562230" cy="773640"/>
          </a:xfrm>
          <a:prstGeom prst="cloud">
            <a:avLst/>
          </a:prstGeom>
          <a:solidFill>
            <a:srgbClr val="4A7B7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144000" rIns="0" rtlCol="0" anchor="ctr"/>
          <a:lstStyle/>
          <a:p>
            <a:pPr algn="ctr"/>
            <a:r>
              <a:rPr lang="en-US"/>
              <a:t>Properties</a:t>
            </a:r>
          </a:p>
        </p:txBody>
      </p:sp>
      <p:sp>
        <p:nvSpPr>
          <p:cNvPr id="26" name="Cloud 48"/>
          <p:cNvSpPr/>
          <p:nvPr/>
        </p:nvSpPr>
        <p:spPr>
          <a:xfrm>
            <a:off x="2705137" y="2336219"/>
            <a:ext cx="1309236" cy="773640"/>
          </a:xfrm>
          <a:prstGeom prst="cloud">
            <a:avLst/>
          </a:prstGeom>
          <a:solidFill>
            <a:srgbClr val="4A7B7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t>Actions</a:t>
            </a:r>
          </a:p>
        </p:txBody>
      </p:sp>
      <p:sp>
        <p:nvSpPr>
          <p:cNvPr id="27" name="Pfeil nach unten 26"/>
          <p:cNvSpPr/>
          <p:nvPr/>
        </p:nvSpPr>
        <p:spPr bwMode="auto">
          <a:xfrm>
            <a:off x="5268187" y="2913992"/>
            <a:ext cx="432048" cy="2635160"/>
          </a:xfrm>
          <a:prstGeom prst="downArrow">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lIns="108000" tIns="54000" rIns="108000" bIns="54000" numCol="1" spcCol="72000" rtlCol="0" anchor="ctr">
            <a:noAutofit/>
          </a:bodyPr>
          <a:lstStyle/>
          <a:p>
            <a:pPr algn="ctr">
              <a:lnSpc>
                <a:spcPct val="110000"/>
              </a:lnSpc>
              <a:spcBef>
                <a:spcPct val="0"/>
              </a:spcBef>
              <a:buFont typeface="Wingdings" charset="0"/>
              <a:buNone/>
            </a:pPr>
            <a:endParaRPr lang="en-US" sz="1800" b="1">
              <a:solidFill>
                <a:schemeClr val="tx1"/>
              </a:solidFill>
            </a:endParaRPr>
          </a:p>
        </p:txBody>
      </p:sp>
      <p:sp>
        <p:nvSpPr>
          <p:cNvPr id="28" name="Pfeil nach unten 27"/>
          <p:cNvSpPr/>
          <p:nvPr/>
        </p:nvSpPr>
        <p:spPr bwMode="auto">
          <a:xfrm flipV="1">
            <a:off x="6520036" y="2347001"/>
            <a:ext cx="432048" cy="3186810"/>
          </a:xfrm>
          <a:prstGeom prst="downArrow">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lIns="108000" tIns="54000" rIns="108000" bIns="54000" numCol="1" spcCol="72000" rtlCol="0" anchor="ctr">
            <a:noAutofit/>
          </a:bodyPr>
          <a:lstStyle/>
          <a:p>
            <a:pPr algn="ctr">
              <a:lnSpc>
                <a:spcPct val="110000"/>
              </a:lnSpc>
              <a:spcBef>
                <a:spcPct val="0"/>
              </a:spcBef>
              <a:buFont typeface="Wingdings" charset="0"/>
              <a:buNone/>
            </a:pPr>
            <a:endParaRPr lang="en-US" sz="1800" b="1">
              <a:solidFill>
                <a:schemeClr val="tx1"/>
              </a:solidFill>
            </a:endParaRPr>
          </a:p>
        </p:txBody>
      </p:sp>
      <p:sp>
        <p:nvSpPr>
          <p:cNvPr id="29" name="角丸四角形 21"/>
          <p:cNvSpPr/>
          <p:nvPr/>
        </p:nvSpPr>
        <p:spPr bwMode="auto">
          <a:xfrm>
            <a:off x="4927397" y="3570529"/>
            <a:ext cx="2348452" cy="430549"/>
          </a:xfrm>
          <a:prstGeom prst="roundRect">
            <a:avLst/>
          </a:prstGeom>
          <a:solidFill>
            <a:srgbClr val="4A7B7C"/>
          </a:solidFill>
          <a:ln w="25400" cap="flat" cmpd="sng" algn="ctr">
            <a:no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noAutofit/>
          </a:bodyPr>
          <a:lstStyle/>
          <a:p>
            <a:pPr algn="ctr" fontAlgn="ctr">
              <a:defRPr/>
            </a:pPr>
            <a:r>
              <a:rPr lang="en-US" altLang="ja-JP" sz="2000" dirty="0">
                <a:solidFill>
                  <a:prstClr val="white"/>
                </a:solidFill>
                <a:latin typeface="+mj-lt"/>
                <a:ea typeface="HG明朝E" panose="02020909000000000000" pitchFamily="17" charset="-128"/>
                <a:cs typeface="Arial" pitchFamily="34" charset="0"/>
              </a:rPr>
              <a:t>Interaction Model</a:t>
            </a:r>
          </a:p>
        </p:txBody>
      </p:sp>
      <p:sp>
        <p:nvSpPr>
          <p:cNvPr id="30" name="角丸四角形 21"/>
          <p:cNvSpPr/>
          <p:nvPr/>
        </p:nvSpPr>
        <p:spPr bwMode="auto">
          <a:xfrm>
            <a:off x="4927397" y="4118805"/>
            <a:ext cx="2348452" cy="430549"/>
          </a:xfrm>
          <a:prstGeom prst="roundRect">
            <a:avLst/>
          </a:prstGeom>
          <a:solidFill>
            <a:srgbClr val="00B050"/>
          </a:solidFill>
          <a:ln w="25400" cap="flat" cmpd="sng" algn="ctr">
            <a:no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noAutofit/>
          </a:bodyPr>
          <a:lstStyle/>
          <a:p>
            <a:pPr algn="ctr" fontAlgn="ctr">
              <a:defRPr/>
            </a:pPr>
            <a:r>
              <a:rPr lang="en-US" altLang="ja-JP" sz="2000" dirty="0">
                <a:solidFill>
                  <a:prstClr val="white"/>
                </a:solidFill>
                <a:latin typeface="+mj-lt"/>
                <a:ea typeface="HG明朝E" panose="02020909000000000000" pitchFamily="17" charset="-128"/>
                <a:cs typeface="Arial" pitchFamily="34" charset="0"/>
              </a:rPr>
              <a:t>Binding Templates</a:t>
            </a:r>
          </a:p>
        </p:txBody>
      </p:sp>
      <p:sp>
        <p:nvSpPr>
          <p:cNvPr id="31" name="角丸四角形 21"/>
          <p:cNvSpPr/>
          <p:nvPr/>
        </p:nvSpPr>
        <p:spPr bwMode="auto">
          <a:xfrm>
            <a:off x="4934238" y="3022253"/>
            <a:ext cx="2348452" cy="430549"/>
          </a:xfrm>
          <a:prstGeom prst="roundRect">
            <a:avLst/>
          </a:prstGeom>
          <a:solidFill>
            <a:srgbClr val="005A9C"/>
          </a:solidFill>
          <a:ln w="25400" cap="flat" cmpd="sng" algn="ctr">
            <a:no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noAutofit/>
          </a:bodyPr>
          <a:lstStyle/>
          <a:p>
            <a:pPr algn="ctr" fontAlgn="ctr">
              <a:defRPr/>
            </a:pPr>
            <a:r>
              <a:rPr lang="en-US" altLang="ja-JP" sz="2000" dirty="0">
                <a:solidFill>
                  <a:prstClr val="white"/>
                </a:solidFill>
                <a:latin typeface="+mj-lt"/>
                <a:ea typeface="HG明朝E" panose="02020909000000000000" pitchFamily="17" charset="-128"/>
                <a:cs typeface="Arial" pitchFamily="34" charset="0"/>
              </a:rPr>
              <a:t>Scripting API</a:t>
            </a:r>
          </a:p>
        </p:txBody>
      </p:sp>
      <p:sp>
        <p:nvSpPr>
          <p:cNvPr id="32" name="縦巻き 49"/>
          <p:cNvSpPr/>
          <p:nvPr/>
        </p:nvSpPr>
        <p:spPr bwMode="auto">
          <a:xfrm>
            <a:off x="5593216" y="1925330"/>
            <a:ext cx="1582726" cy="421673"/>
          </a:xfrm>
          <a:prstGeom prst="verticalScroll">
            <a:avLst/>
          </a:prstGeom>
          <a:solidFill>
            <a:sysClr val="window" lastClr="FFFFFF"/>
          </a:solidFill>
          <a:ln w="6350" cap="flat" cmpd="sng" algn="ctr">
            <a:solidFill>
              <a:sysClr val="windowText" lastClr="000000"/>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noAutofit/>
          </a:bodyPr>
          <a:lstStyle/>
          <a:p>
            <a:pPr algn="ctr" fontAlgn="ctr">
              <a:defRPr/>
            </a:pPr>
            <a:r>
              <a:rPr lang="en-US" altLang="ja-JP" sz="1600" dirty="0">
                <a:solidFill>
                  <a:prstClr val="black"/>
                </a:solidFill>
                <a:latin typeface="+mj-lt"/>
                <a:ea typeface="HG明朝E" panose="02020909000000000000" pitchFamily="17" charset="-128"/>
                <a:cs typeface="Arial" pitchFamily="34" charset="0"/>
              </a:rPr>
              <a:t>App Script 2</a:t>
            </a:r>
          </a:p>
        </p:txBody>
      </p:sp>
      <p:sp>
        <p:nvSpPr>
          <p:cNvPr id="33" name="角丸四角形 21"/>
          <p:cNvSpPr/>
          <p:nvPr/>
        </p:nvSpPr>
        <p:spPr bwMode="auto">
          <a:xfrm>
            <a:off x="4934239" y="4667081"/>
            <a:ext cx="1099947" cy="430549"/>
          </a:xfrm>
          <a:prstGeom prst="roundRect">
            <a:avLst/>
          </a:prstGeom>
          <a:solidFill>
            <a:srgbClr val="FF9900"/>
          </a:solidFill>
          <a:ln w="25400" cap="flat" cmpd="sng" algn="ctr">
            <a:no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noAutofit/>
          </a:bodyPr>
          <a:lstStyle/>
          <a:p>
            <a:pPr algn="ctr" fontAlgn="ctr">
              <a:defRPr/>
            </a:pPr>
            <a:r>
              <a:rPr lang="en-US" altLang="ja-JP" sz="2000" dirty="0">
                <a:solidFill>
                  <a:prstClr val="black"/>
                </a:solidFill>
                <a:latin typeface="+mj-lt"/>
                <a:ea typeface="HG明朝E" panose="02020909000000000000" pitchFamily="17" charset="-128"/>
                <a:cs typeface="Arial" pitchFamily="34" charset="0"/>
              </a:rPr>
              <a:t>Server</a:t>
            </a:r>
          </a:p>
        </p:txBody>
      </p:sp>
      <p:sp>
        <p:nvSpPr>
          <p:cNvPr id="34" name="角丸四角形 21"/>
          <p:cNvSpPr/>
          <p:nvPr/>
        </p:nvSpPr>
        <p:spPr bwMode="auto">
          <a:xfrm>
            <a:off x="6186088" y="4668419"/>
            <a:ext cx="1099947" cy="430549"/>
          </a:xfrm>
          <a:prstGeom prst="roundRect">
            <a:avLst/>
          </a:prstGeom>
          <a:solidFill>
            <a:srgbClr val="FF9900"/>
          </a:solidFill>
          <a:ln w="25400" cap="flat" cmpd="sng" algn="ctr">
            <a:no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noAutofit/>
          </a:bodyPr>
          <a:lstStyle/>
          <a:p>
            <a:pPr algn="ctr" fontAlgn="ctr">
              <a:defRPr/>
            </a:pPr>
            <a:r>
              <a:rPr lang="en-US" altLang="ja-JP" sz="2000" dirty="0">
                <a:solidFill>
                  <a:prstClr val="black"/>
                </a:solidFill>
                <a:latin typeface="+mj-lt"/>
                <a:ea typeface="HG明朝E" panose="02020909000000000000" pitchFamily="17" charset="-128"/>
                <a:cs typeface="Arial" pitchFamily="34" charset="0"/>
              </a:rPr>
              <a:t>Client</a:t>
            </a:r>
          </a:p>
        </p:txBody>
      </p:sp>
      <p:sp>
        <p:nvSpPr>
          <p:cNvPr id="35" name="縦巻き 49"/>
          <p:cNvSpPr/>
          <p:nvPr/>
        </p:nvSpPr>
        <p:spPr bwMode="auto">
          <a:xfrm>
            <a:off x="5026074" y="2492319"/>
            <a:ext cx="1417357" cy="421673"/>
          </a:xfrm>
          <a:prstGeom prst="verticalScroll">
            <a:avLst/>
          </a:prstGeom>
          <a:solidFill>
            <a:sysClr val="window" lastClr="FFFFFF"/>
          </a:solidFill>
          <a:ln w="6350" cap="flat" cmpd="sng" algn="ctr">
            <a:solidFill>
              <a:sysClr val="windowText" lastClr="000000"/>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noAutofit/>
          </a:bodyPr>
          <a:lstStyle/>
          <a:p>
            <a:pPr algn="ctr" fontAlgn="ctr">
              <a:defRPr/>
            </a:pPr>
            <a:r>
              <a:rPr lang="en-US" altLang="ja-JP" sz="1600" dirty="0">
                <a:solidFill>
                  <a:prstClr val="black"/>
                </a:solidFill>
                <a:latin typeface="+mj-lt"/>
                <a:ea typeface="HG明朝E" panose="02020909000000000000" pitchFamily="17" charset="-128"/>
                <a:cs typeface="Arial" pitchFamily="34" charset="0"/>
              </a:rPr>
              <a:t>App Script 1</a:t>
            </a:r>
          </a:p>
        </p:txBody>
      </p:sp>
      <p:sp>
        <p:nvSpPr>
          <p:cNvPr id="36" name="Textfeld 35"/>
          <p:cNvSpPr txBox="1"/>
          <p:nvPr/>
        </p:nvSpPr>
        <p:spPr>
          <a:xfrm>
            <a:off x="5026117" y="5577596"/>
            <a:ext cx="914400" cy="312123"/>
          </a:xfrm>
          <a:prstGeom prst="rect">
            <a:avLst/>
          </a:prstGeom>
          <a:noFill/>
        </p:spPr>
        <p:txBody>
          <a:bodyPr wrap="none" lIns="0" tIns="0" rIns="0" bIns="0" rtlCol="0">
            <a:noAutofit/>
          </a:bodyPr>
          <a:lstStyle/>
          <a:p>
            <a:pPr algn="ctr">
              <a:lnSpc>
                <a:spcPct val="110000"/>
              </a:lnSpc>
            </a:pPr>
            <a:r>
              <a:rPr lang="en-US" sz="1600">
                <a:solidFill>
                  <a:schemeClr val="tx1"/>
                </a:solidFill>
              </a:rPr>
              <a:t>Expose</a:t>
            </a:r>
          </a:p>
        </p:txBody>
      </p:sp>
      <p:sp>
        <p:nvSpPr>
          <p:cNvPr id="37" name="Textfeld 36"/>
          <p:cNvSpPr txBox="1"/>
          <p:nvPr/>
        </p:nvSpPr>
        <p:spPr>
          <a:xfrm>
            <a:off x="6261542" y="5577595"/>
            <a:ext cx="914400" cy="312123"/>
          </a:xfrm>
          <a:prstGeom prst="rect">
            <a:avLst/>
          </a:prstGeom>
          <a:noFill/>
        </p:spPr>
        <p:txBody>
          <a:bodyPr wrap="none" lIns="0" tIns="0" rIns="0" bIns="0" rtlCol="0">
            <a:noAutofit/>
          </a:bodyPr>
          <a:lstStyle/>
          <a:p>
            <a:pPr algn="ctr">
              <a:lnSpc>
                <a:spcPct val="110000"/>
              </a:lnSpc>
            </a:pPr>
            <a:r>
              <a:rPr lang="en-US" sz="1600">
                <a:solidFill>
                  <a:schemeClr val="tx1"/>
                </a:solidFill>
              </a:rPr>
              <a:t>Consume</a:t>
            </a:r>
          </a:p>
        </p:txBody>
      </p:sp>
      <p:sp>
        <p:nvSpPr>
          <p:cNvPr id="38" name="Down Arrow 40"/>
          <p:cNvSpPr/>
          <p:nvPr/>
        </p:nvSpPr>
        <p:spPr>
          <a:xfrm rot="16200000" flipH="1">
            <a:off x="7365166" y="3507470"/>
            <a:ext cx="379482" cy="558114"/>
          </a:xfrm>
          <a:prstGeom prst="upDownArrow">
            <a:avLst>
              <a:gd name="adj1" fmla="val 50000"/>
              <a:gd name="adj2" fmla="val 4828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Abgerundetes Rechteck 38"/>
          <p:cNvSpPr/>
          <p:nvPr/>
        </p:nvSpPr>
        <p:spPr bwMode="auto">
          <a:xfrm>
            <a:off x="7833962" y="3570527"/>
            <a:ext cx="2007726" cy="432000"/>
          </a:xfrm>
          <a:prstGeom prst="roundRect">
            <a:avLst>
              <a:gd name="adj" fmla="val 18258"/>
            </a:avLst>
          </a:prstGeom>
          <a:solidFill>
            <a:schemeClr val="tx1">
              <a:lumMod val="50000"/>
              <a:lumOff val="50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lIns="108000" tIns="54000" rIns="108000" bIns="54000" numCol="1" spcCol="72000" rtlCol="0" anchor="ctr">
            <a:noAutofit/>
          </a:bodyPr>
          <a:lstStyle/>
          <a:p>
            <a:pPr algn="ctr">
              <a:lnSpc>
                <a:spcPct val="110000"/>
              </a:lnSpc>
              <a:spcBef>
                <a:spcPct val="0"/>
              </a:spcBef>
              <a:buFont typeface="Wingdings" charset="0"/>
              <a:buNone/>
            </a:pPr>
            <a:r>
              <a:rPr lang="en-US" sz="1800" b="1" dirty="0">
                <a:solidFill>
                  <a:schemeClr val="tx1"/>
                </a:solidFill>
                <a:latin typeface="+mj-lt"/>
              </a:rPr>
              <a:t>Local Hardware</a:t>
            </a:r>
          </a:p>
        </p:txBody>
      </p:sp>
      <p:sp>
        <p:nvSpPr>
          <p:cNvPr id="40" name="Cloud 48"/>
          <p:cNvSpPr/>
          <p:nvPr/>
        </p:nvSpPr>
        <p:spPr>
          <a:xfrm>
            <a:off x="7464152" y="5142455"/>
            <a:ext cx="1011384" cy="595178"/>
          </a:xfrm>
          <a:prstGeom prst="cloud">
            <a:avLst/>
          </a:prstGeom>
          <a:solidFill>
            <a:srgbClr val="00B0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144000" rtlCol="0" anchor="ctr"/>
          <a:lstStyle/>
          <a:p>
            <a:pPr algn="ctr"/>
            <a:r>
              <a:rPr lang="en-US" dirty="0"/>
              <a:t>HTTP</a:t>
            </a:r>
          </a:p>
        </p:txBody>
      </p:sp>
      <p:sp>
        <p:nvSpPr>
          <p:cNvPr id="41" name="Cloud 48"/>
          <p:cNvSpPr/>
          <p:nvPr/>
        </p:nvSpPr>
        <p:spPr>
          <a:xfrm>
            <a:off x="7824192" y="5465725"/>
            <a:ext cx="1011384" cy="595178"/>
          </a:xfrm>
          <a:prstGeom prst="cloud">
            <a:avLst/>
          </a:prstGeom>
          <a:solidFill>
            <a:srgbClr val="00B0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144000" rtlCol="0" anchor="ctr"/>
          <a:lstStyle/>
          <a:p>
            <a:pPr algn="ctr"/>
            <a:r>
              <a:rPr lang="en-US"/>
              <a:t>CoAP</a:t>
            </a:r>
          </a:p>
        </p:txBody>
      </p:sp>
      <p:sp>
        <p:nvSpPr>
          <p:cNvPr id="42" name="Cloud 48"/>
          <p:cNvSpPr/>
          <p:nvPr/>
        </p:nvSpPr>
        <p:spPr>
          <a:xfrm>
            <a:off x="8692606" y="5455997"/>
            <a:ext cx="1165769" cy="595178"/>
          </a:xfrm>
          <a:prstGeom prst="cloud">
            <a:avLst/>
          </a:prstGeom>
          <a:solidFill>
            <a:srgbClr val="00B0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144000" rtlCol="0" anchor="ctr"/>
          <a:lstStyle/>
          <a:p>
            <a:pPr algn="ctr"/>
            <a:r>
              <a:rPr lang="en-US" dirty="0"/>
              <a:t>OneM2M</a:t>
            </a:r>
          </a:p>
        </p:txBody>
      </p:sp>
      <p:sp>
        <p:nvSpPr>
          <p:cNvPr id="43" name="Cloud 48"/>
          <p:cNvSpPr/>
          <p:nvPr/>
        </p:nvSpPr>
        <p:spPr>
          <a:xfrm>
            <a:off x="8184233" y="965991"/>
            <a:ext cx="1584127" cy="773640"/>
          </a:xfrm>
          <a:prstGeom prst="cloud">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t>JavaScript</a:t>
            </a:r>
          </a:p>
        </p:txBody>
      </p:sp>
      <p:sp>
        <p:nvSpPr>
          <p:cNvPr id="44" name="Cloud 48"/>
          <p:cNvSpPr/>
          <p:nvPr/>
        </p:nvSpPr>
        <p:spPr>
          <a:xfrm>
            <a:off x="9192344" y="5074359"/>
            <a:ext cx="999728" cy="595178"/>
          </a:xfrm>
          <a:prstGeom prst="cloud">
            <a:avLst/>
          </a:prstGeom>
          <a:solidFill>
            <a:srgbClr val="00B0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144000" rtlCol="0" anchor="ctr"/>
          <a:lstStyle/>
          <a:p>
            <a:pPr algn="ctr"/>
            <a:r>
              <a:rPr lang="en-US"/>
              <a:t>BACnet</a:t>
            </a:r>
          </a:p>
        </p:txBody>
      </p:sp>
      <p:sp>
        <p:nvSpPr>
          <p:cNvPr id="45" name="Wolkenförmige Legende 44"/>
          <p:cNvSpPr/>
          <p:nvPr/>
        </p:nvSpPr>
        <p:spPr>
          <a:xfrm>
            <a:off x="1919536" y="4638399"/>
            <a:ext cx="2232248" cy="1396726"/>
          </a:xfrm>
          <a:prstGeom prst="cloudCallout">
            <a:avLst>
              <a:gd name="adj1" fmla="val 72614"/>
              <a:gd name="adj2" fmla="val -18422"/>
            </a:avLst>
          </a:prstGeom>
          <a:solidFill>
            <a:srgbClr val="FF99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52000" tIns="108000" bIns="0" rtlCol="0" anchor="ctr"/>
          <a:lstStyle/>
          <a:p>
            <a:pPr algn="ctr"/>
            <a:r>
              <a:rPr lang="en-US" sz="1600" dirty="0">
                <a:solidFill>
                  <a:schemeClr val="tx1"/>
                </a:solidFill>
              </a:rPr>
              <a:t>Things can be in</a:t>
            </a:r>
            <a:br>
              <a:rPr lang="en-US" sz="1600" dirty="0">
                <a:solidFill>
                  <a:schemeClr val="tx1"/>
                </a:solidFill>
              </a:rPr>
            </a:br>
            <a:r>
              <a:rPr lang="en-US" sz="1600" dirty="0">
                <a:solidFill>
                  <a:schemeClr val="tx1"/>
                </a:solidFill>
              </a:rPr>
              <a:t>client and/or</a:t>
            </a:r>
            <a:br>
              <a:rPr lang="en-US" sz="1600" dirty="0">
                <a:solidFill>
                  <a:schemeClr val="tx1"/>
                </a:solidFill>
              </a:rPr>
            </a:br>
            <a:r>
              <a:rPr lang="en-US" sz="1600" dirty="0">
                <a:solidFill>
                  <a:schemeClr val="tx1"/>
                </a:solidFill>
              </a:rPr>
              <a:t>server role:</a:t>
            </a:r>
            <a:br>
              <a:rPr lang="en-US" sz="1600" dirty="0">
                <a:solidFill>
                  <a:schemeClr val="tx1"/>
                </a:solidFill>
              </a:rPr>
            </a:br>
            <a:r>
              <a:rPr lang="en-US" dirty="0">
                <a:solidFill>
                  <a:schemeClr val="tx1"/>
                </a:solidFill>
              </a:rPr>
              <a:t>“</a:t>
            </a:r>
            <a:r>
              <a:rPr lang="en-US" dirty="0" err="1">
                <a:solidFill>
                  <a:schemeClr val="tx1"/>
                </a:solidFill>
              </a:rPr>
              <a:t>Servient</a:t>
            </a:r>
            <a:r>
              <a:rPr lang="en-US" dirty="0">
                <a:solidFill>
                  <a:schemeClr val="tx1"/>
                </a:solidFill>
              </a:rPr>
              <a:t>”</a:t>
            </a:r>
            <a:endParaRPr lang="en-US" sz="1600" dirty="0">
              <a:solidFill>
                <a:schemeClr val="tx1"/>
              </a:solidFill>
            </a:endParaRPr>
          </a:p>
        </p:txBody>
      </p:sp>
      <p:sp>
        <p:nvSpPr>
          <p:cNvPr id="46" name="Cloud 48"/>
          <p:cNvSpPr/>
          <p:nvPr/>
        </p:nvSpPr>
        <p:spPr>
          <a:xfrm>
            <a:off x="9724976" y="5455997"/>
            <a:ext cx="792088" cy="595178"/>
          </a:xfrm>
          <a:prstGeom prst="cloud">
            <a:avLst/>
          </a:prstGeom>
          <a:solidFill>
            <a:srgbClr val="00B0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144000" rtlCol="0" anchor="ctr"/>
          <a:lstStyle/>
          <a:p>
            <a:pPr algn="ctr"/>
            <a:r>
              <a:rPr lang="en-US" dirty="0"/>
              <a:t>…</a:t>
            </a:r>
          </a:p>
        </p:txBody>
      </p:sp>
      <p:sp>
        <p:nvSpPr>
          <p:cNvPr id="47" name="Shape 512"/>
          <p:cNvSpPr txBox="1">
            <a:spLocks/>
          </p:cNvSpPr>
          <p:nvPr/>
        </p:nvSpPr>
        <p:spPr>
          <a:xfrm>
            <a:off x="2017141" y="170390"/>
            <a:ext cx="9113398" cy="632634"/>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003C71"/>
              </a:buClr>
              <a:buFont typeface="Arial"/>
              <a:buNone/>
              <a:defRPr sz="37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pPr>
              <a:buClr>
                <a:srgbClr val="000000"/>
              </a:buClr>
              <a:buSzPct val="25000"/>
            </a:pPr>
            <a:r>
              <a:rPr lang="en-US" sz="3600" b="1" dirty="0" smtClean="0">
                <a:solidFill>
                  <a:schemeClr val="tx1"/>
                </a:solidFill>
                <a:latin typeface="+mn-lt"/>
              </a:rPr>
              <a:t>Web of Things Architecture</a:t>
            </a:r>
            <a:endParaRPr lang="en-US" sz="3600" b="1" dirty="0">
              <a:solidFill>
                <a:schemeClr val="tx1"/>
              </a:solidFill>
              <a:latin typeface="+mn-lt"/>
            </a:endParaRPr>
          </a:p>
        </p:txBody>
      </p:sp>
      <p:pic>
        <p:nvPicPr>
          <p:cNvPr id="48" name="Shape 513" descr="1000px-W3C®_Icon.svg.png"/>
          <p:cNvPicPr preferRelativeResize="0"/>
          <p:nvPr/>
        </p:nvPicPr>
        <p:blipFill rotWithShape="1">
          <a:blip r:embed="rId3">
            <a:alphaModFix/>
          </a:blip>
          <a:srcRect/>
          <a:stretch/>
        </p:blipFill>
        <p:spPr>
          <a:xfrm>
            <a:off x="357668" y="0"/>
            <a:ext cx="1634924" cy="1113398"/>
          </a:xfrm>
          <a:prstGeom prst="rect">
            <a:avLst/>
          </a:prstGeom>
          <a:noFill/>
          <a:ln>
            <a:noFill/>
          </a:ln>
        </p:spPr>
      </p:pic>
      <p:sp>
        <p:nvSpPr>
          <p:cNvPr id="49" name="Slide Number Placeholder 2"/>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D90C67AF-7BBC-4CE4-A9F1-9676CF8FD8F2}" type="slidenum">
              <a:rPr lang="en-US" sz="1067" b="0" i="0" u="none" strike="noStrike" cap="none" smtClean="0">
                <a:solidFill>
                  <a:srgbClr val="FFFFFF"/>
                </a:solidFill>
                <a:latin typeface="Arial"/>
                <a:ea typeface="Arial"/>
                <a:cs typeface="Arial"/>
                <a:sym typeface="Arial"/>
              </a:rPr>
              <a:t>14</a:t>
            </a:fld>
            <a:endParaRPr lang="en-US" sz="1067" b="0" i="0" u="none" strike="noStrike" cap="none" dirty="0">
              <a:solidFill>
                <a:srgbClr val="FFFFFF"/>
              </a:solidFill>
              <a:latin typeface="Arial"/>
              <a:ea typeface="Arial"/>
              <a:cs typeface="Arial"/>
              <a:sym typeface="Arial"/>
            </a:endParaRPr>
          </a:p>
        </p:txBody>
      </p:sp>
    </p:spTree>
    <p:extLst>
      <p:ext uri="{BB962C8B-B14F-4D97-AF65-F5344CB8AC3E}">
        <p14:creationId xmlns:p14="http://schemas.microsoft.com/office/powerpoint/2010/main" val="17650455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25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250"/>
                                        <p:tgtEl>
                                          <p:spTgt spid="2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250"/>
                                        <p:tgtEl>
                                          <p:spTgt spid="2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250"/>
                                        <p:tgtEl>
                                          <p:spTgt spid="2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250"/>
                                        <p:tgtEl>
                                          <p:spTgt spid="2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250"/>
                                        <p:tgtEl>
                                          <p:spTgt spid="2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fade">
                                      <p:cBhvr>
                                        <p:cTn id="27" dur="250"/>
                                        <p:tgtEl>
                                          <p:spTgt spid="4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1"/>
                                        </p:tgtEl>
                                        <p:attrNameLst>
                                          <p:attrName>style.visibility</p:attrName>
                                        </p:attrNameLst>
                                      </p:cBhvr>
                                      <p:to>
                                        <p:strVal val="visible"/>
                                      </p:to>
                                    </p:set>
                                    <p:animEffect transition="in" filter="fade">
                                      <p:cBhvr>
                                        <p:cTn id="30" dur="250"/>
                                        <p:tgtEl>
                                          <p:spTgt spid="4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250"/>
                                        <p:tgtEl>
                                          <p:spTgt spid="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2"/>
                                        </p:tgtEl>
                                        <p:attrNameLst>
                                          <p:attrName>style.visibility</p:attrName>
                                        </p:attrNameLst>
                                      </p:cBhvr>
                                      <p:to>
                                        <p:strVal val="visible"/>
                                      </p:to>
                                    </p:set>
                                    <p:animEffect transition="in" filter="fade">
                                      <p:cBhvr>
                                        <p:cTn id="36" dur="250"/>
                                        <p:tgtEl>
                                          <p:spTgt spid="4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4"/>
                                        </p:tgtEl>
                                        <p:attrNameLst>
                                          <p:attrName>style.visibility</p:attrName>
                                        </p:attrNameLst>
                                      </p:cBhvr>
                                      <p:to>
                                        <p:strVal val="visible"/>
                                      </p:to>
                                    </p:set>
                                    <p:animEffect transition="in" filter="fade">
                                      <p:cBhvr>
                                        <p:cTn id="39" dur="250"/>
                                        <p:tgtEl>
                                          <p:spTgt spid="4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6"/>
                                        </p:tgtEl>
                                        <p:attrNameLst>
                                          <p:attrName>style.visibility</p:attrName>
                                        </p:attrNameLst>
                                      </p:cBhvr>
                                      <p:to>
                                        <p:strVal val="visible"/>
                                      </p:to>
                                    </p:set>
                                    <p:animEffect transition="in" filter="fade">
                                      <p:cBhvr>
                                        <p:cTn id="42" dur="250"/>
                                        <p:tgtEl>
                                          <p:spTgt spid="4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250"/>
                                        <p:tgtEl>
                                          <p:spTgt spid="1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fade">
                                      <p:cBhvr>
                                        <p:cTn id="50" dur="250"/>
                                        <p:tgtEl>
                                          <p:spTgt spid="1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3"/>
                                        </p:tgtEl>
                                        <p:attrNameLst>
                                          <p:attrName>style.visibility</p:attrName>
                                        </p:attrNameLst>
                                      </p:cBhvr>
                                      <p:to>
                                        <p:strVal val="visible"/>
                                      </p:to>
                                    </p:set>
                                    <p:animEffect transition="in" filter="fade">
                                      <p:cBhvr>
                                        <p:cTn id="53" dur="250"/>
                                        <p:tgtEl>
                                          <p:spTgt spid="4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5"/>
                                        </p:tgtEl>
                                        <p:attrNameLst>
                                          <p:attrName>style.visibility</p:attrName>
                                        </p:attrNameLst>
                                      </p:cBhvr>
                                      <p:to>
                                        <p:strVal val="visible"/>
                                      </p:to>
                                    </p:set>
                                    <p:animEffect transition="in" filter="fade">
                                      <p:cBhvr>
                                        <p:cTn id="56"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6" grpId="0" animBg="1"/>
      <p:bldP spid="17" grpId="0"/>
      <p:bldP spid="21" grpId="0" animBg="1"/>
      <p:bldP spid="22" grpId="0"/>
      <p:bldP spid="23" grpId="0"/>
      <p:bldP spid="24" grpId="0" animBg="1"/>
      <p:bldP spid="25" grpId="0" animBg="1"/>
      <p:bldP spid="26" grpId="0" animBg="1"/>
      <p:bldP spid="40" grpId="0" animBg="1"/>
      <p:bldP spid="41" grpId="0" animBg="1"/>
      <p:bldP spid="42" grpId="0" animBg="1"/>
      <p:bldP spid="43" grpId="0" animBg="1"/>
      <p:bldP spid="44" grpId="0" animBg="1"/>
      <p:bldP spid="4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7818"/>
            <a:ext cx="10972799" cy="654183"/>
          </a:xfrm>
        </p:spPr>
        <p:txBody>
          <a:bodyPr>
            <a:normAutofit/>
          </a:bodyPr>
          <a:lstStyle/>
          <a:p>
            <a:r>
              <a:rPr lang="en-US" sz="3600" b="1" dirty="0" smtClean="0">
                <a:latin typeface="+mn-lt"/>
              </a:rPr>
              <a:t>Thing Description Example</a:t>
            </a:r>
            <a:endParaRPr lang="en-US" sz="3600" b="1" dirty="0">
              <a:latin typeface="+mn-lt"/>
            </a:endParaRPr>
          </a:p>
        </p:txBody>
      </p:sp>
      <p:sp>
        <p:nvSpPr>
          <p:cNvPr id="7" name="Slide Number Placeholder 2"/>
          <p:cNvSpPr>
            <a:spLocks noGrp="1"/>
          </p:cNvSpPr>
          <p:nvPr>
            <p:ph type="sldNum" sz="quarter" idx="12"/>
          </p:nvPr>
        </p:nvSpPr>
        <p:spPr>
          <a:xfrm>
            <a:off x="9163135" y="6432516"/>
            <a:ext cx="2844900" cy="365099"/>
          </a:xfrm>
        </p:spPr>
        <p:txBody>
          <a:bodyPr/>
          <a:lstStyle/>
          <a:p>
            <a:pPr marL="0" marR="0" lvl="0" indent="0" algn="r" rtl="0">
              <a:lnSpc>
                <a:spcPct val="100000"/>
              </a:lnSpc>
              <a:spcBef>
                <a:spcPts val="0"/>
              </a:spcBef>
              <a:spcAft>
                <a:spcPts val="0"/>
              </a:spcAft>
              <a:buClr>
                <a:srgbClr val="FFFFFF"/>
              </a:buClr>
              <a:buSzPct val="25000"/>
              <a:buFont typeface="Arial"/>
              <a:buNone/>
            </a:pPr>
            <a:fld id="{583FFBBF-1E7F-487D-B592-99F0FA365EDA}" type="slidenum">
              <a:rPr lang="en-US" sz="1067" b="0" i="0" u="none" strike="noStrike" cap="none" smtClean="0">
                <a:solidFill>
                  <a:srgbClr val="FFFFFF"/>
                </a:solidFill>
                <a:latin typeface="Arial"/>
                <a:ea typeface="Arial"/>
                <a:cs typeface="Arial"/>
                <a:sym typeface="Arial"/>
              </a:rPr>
              <a:t>15</a:t>
            </a:fld>
            <a:endParaRPr lang="en-US" sz="1067" b="0" i="0" u="none" strike="noStrike" cap="none" dirty="0">
              <a:solidFill>
                <a:srgbClr val="FFFFFF"/>
              </a:solidFill>
              <a:latin typeface="Arial"/>
              <a:ea typeface="Arial"/>
              <a:cs typeface="Arial"/>
              <a:sym typeface="Arial"/>
            </a:endParaRPr>
          </a:p>
        </p:txBody>
      </p:sp>
      <p:sp>
        <p:nvSpPr>
          <p:cNvPr id="4" name="Wolkenförmige Legende 3"/>
          <p:cNvSpPr/>
          <p:nvPr/>
        </p:nvSpPr>
        <p:spPr>
          <a:xfrm>
            <a:off x="382551" y="980040"/>
            <a:ext cx="1656184" cy="864096"/>
          </a:xfrm>
          <a:prstGeom prst="cloudCallout">
            <a:avLst>
              <a:gd name="adj1" fmla="val 76106"/>
              <a:gd name="adj2" fmla="val -60369"/>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de-DE" sz="1800" dirty="0"/>
              <a:t>JSON-LD</a:t>
            </a:r>
            <a:br>
              <a:rPr lang="de-DE" sz="1800" dirty="0"/>
            </a:br>
            <a:r>
              <a:rPr lang="de-DE" sz="1800" dirty="0"/>
              <a:t>(</a:t>
            </a:r>
            <a:r>
              <a:rPr lang="de-DE" sz="1800" dirty="0" err="1"/>
              <a:t>Linked</a:t>
            </a:r>
            <a:r>
              <a:rPr lang="de-DE" sz="1800" dirty="0"/>
              <a:t> Data)</a:t>
            </a:r>
          </a:p>
        </p:txBody>
      </p:sp>
      <p:sp>
        <p:nvSpPr>
          <p:cNvPr id="6" name="Wolkenförmige Legende 5"/>
          <p:cNvSpPr/>
          <p:nvPr/>
        </p:nvSpPr>
        <p:spPr>
          <a:xfrm>
            <a:off x="8569361" y="1412088"/>
            <a:ext cx="2016224" cy="864096"/>
          </a:xfrm>
          <a:prstGeom prst="cloudCallout">
            <a:avLst>
              <a:gd name="adj1" fmla="val -64018"/>
              <a:gd name="adj2" fmla="val -4751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52000" rIns="36000" rtlCol="0" anchor="ctr"/>
          <a:lstStyle/>
          <a:p>
            <a:pPr algn="ctr"/>
            <a:r>
              <a:rPr lang="de-DE" sz="1800" dirty="0"/>
              <a:t>D</a:t>
            </a:r>
            <a:r>
              <a:rPr lang="de-DE" sz="1800" dirty="0" smtClean="0"/>
              <a:t>omain-specific</a:t>
            </a:r>
            <a:r>
              <a:rPr lang="de-DE" sz="1800" dirty="0"/>
              <a:t/>
            </a:r>
            <a:br>
              <a:rPr lang="de-DE" sz="1800" dirty="0"/>
            </a:br>
            <a:r>
              <a:rPr lang="de-DE" sz="1800" dirty="0"/>
              <a:t>vocabulary</a:t>
            </a:r>
          </a:p>
        </p:txBody>
      </p:sp>
      <p:sp>
        <p:nvSpPr>
          <p:cNvPr id="8" name="Wolkenförmige Legende 7"/>
          <p:cNvSpPr/>
          <p:nvPr/>
        </p:nvSpPr>
        <p:spPr>
          <a:xfrm>
            <a:off x="10274558" y="448040"/>
            <a:ext cx="1908420" cy="1008112"/>
          </a:xfrm>
          <a:prstGeom prst="cloudCallout">
            <a:avLst>
              <a:gd name="adj1" fmla="val -77255"/>
              <a:gd name="adj2" fmla="val 11595"/>
            </a:avLst>
          </a:prstGeom>
          <a:solidFill>
            <a:srgbClr val="4A7B7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44000" rIns="36000" rtlCol="0" anchor="ctr"/>
          <a:lstStyle/>
          <a:p>
            <a:pPr algn="ctr"/>
            <a:r>
              <a:rPr lang="de-DE" sz="1800" dirty="0"/>
              <a:t>W3C WoT TD</a:t>
            </a:r>
            <a:br>
              <a:rPr lang="de-DE" sz="1800" dirty="0"/>
            </a:br>
            <a:r>
              <a:rPr lang="de-DE" sz="1800" dirty="0" err="1"/>
              <a:t>vocabulary</a:t>
            </a:r>
            <a:endParaRPr lang="de-DE" sz="1800" dirty="0"/>
          </a:p>
        </p:txBody>
      </p:sp>
      <p:sp>
        <p:nvSpPr>
          <p:cNvPr id="9" name="Text Placeholder 2"/>
          <p:cNvSpPr txBox="1">
            <a:spLocks/>
          </p:cNvSpPr>
          <p:nvPr/>
        </p:nvSpPr>
        <p:spPr>
          <a:xfrm>
            <a:off x="2038735" y="541524"/>
            <a:ext cx="8424931" cy="6073541"/>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sz="1400" dirty="0" smtClean="0">
                <a:latin typeface="Courier New" panose="02070309020205020404" pitchFamily="49" charset="0"/>
                <a:cs typeface="Courier New" panose="02070309020205020404" pitchFamily="49" charset="0"/>
              </a:rPr>
              <a:t>{  </a:t>
            </a:r>
            <a:r>
              <a:rPr lang="en-US" sz="1400" b="1" dirty="0" smtClean="0">
                <a:solidFill>
                  <a:srgbClr val="00B050"/>
                </a:solidFill>
                <a:latin typeface="Courier New" panose="02070309020205020404" pitchFamily="49" charset="0"/>
                <a:cs typeface="Courier New" panose="02070309020205020404" pitchFamily="49" charset="0"/>
              </a:rPr>
              <a:t>"@context":["http://w3c.github.io/wot/w3c-wot-tdcontext.jsonld",</a:t>
            </a:r>
            <a:br>
              <a:rPr lang="en-US" sz="1400" b="1" dirty="0" smtClean="0">
                <a:solidFill>
                  <a:srgbClr val="00B050"/>
                </a:solidFill>
                <a:latin typeface="Courier New" panose="02070309020205020404" pitchFamily="49" charset="0"/>
                <a:cs typeface="Courier New" panose="02070309020205020404" pitchFamily="49" charset="0"/>
              </a:rPr>
            </a:br>
            <a:r>
              <a:rPr lang="en-US" sz="1400" b="1" dirty="0" smtClean="0">
                <a:solidFill>
                  <a:srgbClr val="00B050"/>
                </a:solidFill>
                <a:latin typeface="Courier New" panose="02070309020205020404" pitchFamily="49" charset="0"/>
                <a:cs typeface="Courier New" panose="02070309020205020404" pitchFamily="49" charset="0"/>
              </a:rPr>
              <a:t>               "http://w3c.github.io/wot/w3c-wot-common-context.jsonld",</a:t>
            </a:r>
            <a:br>
              <a:rPr lang="en-US" sz="1400" b="1" dirty="0" smtClean="0">
                <a:solidFill>
                  <a:srgbClr val="00B050"/>
                </a:solidFill>
                <a:latin typeface="Courier New" panose="02070309020205020404" pitchFamily="49" charset="0"/>
                <a:cs typeface="Courier New" panose="02070309020205020404" pitchFamily="49" charset="0"/>
              </a:rPr>
            </a:br>
            <a:r>
              <a:rPr lang="en-US" sz="1400" b="1" dirty="0" smtClean="0">
                <a:solidFill>
                  <a:srgbClr val="00B050"/>
                </a:solidFill>
                <a:latin typeface="Courier New" panose="02070309020205020404" pitchFamily="49" charset="0"/>
                <a:cs typeface="Courier New" panose="02070309020205020404" pitchFamily="49" charset="0"/>
              </a:rPr>
              <a:t>               {"</a:t>
            </a:r>
            <a:r>
              <a:rPr lang="en-US" sz="1400" b="1" dirty="0" err="1" smtClean="0">
                <a:solidFill>
                  <a:srgbClr val="00B050"/>
                </a:solidFill>
                <a:latin typeface="Courier New" panose="02070309020205020404" pitchFamily="49" charset="0"/>
                <a:cs typeface="Courier New" panose="02070309020205020404" pitchFamily="49" charset="0"/>
              </a:rPr>
              <a:t>iot</a:t>
            </a:r>
            <a:r>
              <a:rPr lang="en-US" sz="1400" b="1" dirty="0" smtClean="0">
                <a:solidFill>
                  <a:srgbClr val="00B050"/>
                </a:solidFill>
                <a:latin typeface="Courier New" panose="02070309020205020404" pitchFamily="49" charset="0"/>
                <a:cs typeface="Courier New" panose="02070309020205020404" pitchFamily="49" charset="0"/>
              </a:rPr>
              <a:t>":"http://iotschema.org/"},</a:t>
            </a:r>
            <a:r>
              <a:rPr lang="en-US" sz="1400" i="1" dirty="0" smtClean="0">
                <a:solidFill>
                  <a:schemeClr val="accent1">
                    <a:lumMod val="75000"/>
                  </a:schemeClr>
                </a:solidFill>
                <a:latin typeface="Times New Roman" panose="02020603050405020304" pitchFamily="18" charset="0"/>
                <a:cs typeface="Times New Roman" panose="02020603050405020304" pitchFamily="18" charset="0"/>
              </a:rPr>
              <a:t> </a:t>
            </a:r>
            <a:r>
              <a:rPr lang="en-US" sz="1400" b="1" dirty="0" smtClean="0">
                <a:solidFill>
                  <a:srgbClr val="00B050"/>
                </a:solidFill>
                <a:latin typeface="Courier New" panose="02070309020205020404" pitchFamily="49" charset="0"/>
                <a:cs typeface="Courier New" panose="02070309020205020404" pitchFamily="49" charset="0"/>
              </a:rPr>
              <a:t/>
            </a:r>
            <a:br>
              <a:rPr lang="en-US" sz="1400" b="1" dirty="0" smtClean="0">
                <a:solidFill>
                  <a:srgbClr val="00B050"/>
                </a:solidFill>
                <a:latin typeface="Courier New" panose="02070309020205020404" pitchFamily="49" charset="0"/>
                <a:cs typeface="Courier New" panose="02070309020205020404" pitchFamily="49" charset="0"/>
              </a:rPr>
            </a:br>
            <a:r>
              <a:rPr lang="en-US" sz="1400" b="1" dirty="0" smtClean="0">
                <a:solidFill>
                  <a:srgbClr val="00B050"/>
                </a:solidFill>
                <a:latin typeface="Courier New" panose="02070309020205020404" pitchFamily="49" charset="0"/>
                <a:cs typeface="Courier New" panose="02070309020205020404" pitchFamily="49" charset="0"/>
              </a:rPr>
              <a:t>               {"</a:t>
            </a:r>
            <a:r>
              <a:rPr lang="en-US" sz="1400" b="1" dirty="0" err="1" smtClean="0">
                <a:solidFill>
                  <a:srgbClr val="00B050"/>
                </a:solidFill>
                <a:latin typeface="Courier New" panose="02070309020205020404" pitchFamily="49" charset="0"/>
                <a:cs typeface="Courier New" panose="02070309020205020404" pitchFamily="49" charset="0"/>
              </a:rPr>
              <a:t>http":"http</a:t>
            </a:r>
            <a:r>
              <a:rPr lang="en-US" sz="1400" b="1" dirty="0" smtClean="0">
                <a:solidFill>
                  <a:srgbClr val="00B050"/>
                </a:solidFill>
                <a:latin typeface="Courier New" panose="02070309020205020404" pitchFamily="49" charset="0"/>
                <a:cs typeface="Courier New" panose="02070309020205020404" pitchFamily="49" charset="0"/>
              </a:rPr>
              <a:t>://www.w3.org/2011/http/"}],</a:t>
            </a:r>
            <a:r>
              <a:rPr lang="en-US" sz="1400" dirty="0" smtClean="0">
                <a:latin typeface="Courier New" panose="02070309020205020404" pitchFamily="49" charset="0"/>
                <a:cs typeface="Courier New" panose="02070309020205020404" pitchFamily="49" charset="0"/>
              </a:rPr>
              <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base":"http</a:t>
            </a:r>
            <a:r>
              <a:rPr lang="en-US" sz="1400" dirty="0" smtClean="0">
                <a:latin typeface="Courier New" panose="02070309020205020404" pitchFamily="49" charset="0"/>
                <a:cs typeface="Courier New" panose="02070309020205020404" pitchFamily="49" charset="0"/>
              </a:rPr>
              <a:t>://example.ocfgateway.net/</a:t>
            </a:r>
            <a:r>
              <a:rPr lang="en-US" sz="1400" dirty="0" err="1" smtClean="0">
                <a:latin typeface="Courier New" panose="02070309020205020404" pitchFamily="49" charset="0"/>
                <a:cs typeface="Courier New" panose="02070309020205020404" pitchFamily="49" charset="0"/>
              </a:rPr>
              <a:t>api</a:t>
            </a:r>
            <a:r>
              <a:rPr lang="en-US" sz="1400" dirty="0" smtClean="0">
                <a:latin typeface="Courier New" panose="02070309020205020404" pitchFamily="49" charset="0"/>
                <a:cs typeface="Courier New" panose="02070309020205020404" pitchFamily="49" charset="0"/>
              </a:rPr>
              <a:t>/</a:t>
            </a:r>
            <a:r>
              <a:rPr lang="en-US" sz="1400" dirty="0" err="1" smtClean="0">
                <a:latin typeface="Courier New" panose="02070309020205020404" pitchFamily="49" charset="0"/>
                <a:cs typeface="Courier New" panose="02070309020205020404" pitchFamily="49" charset="0"/>
              </a:rPr>
              <a:t>oic</a:t>
            </a:r>
            <a:r>
              <a:rPr lang="en-US" sz="1400" dirty="0" smtClean="0">
                <a:latin typeface="Courier New" panose="02070309020205020404" pitchFamily="49" charset="0"/>
                <a:cs typeface="Courier New" panose="02070309020205020404" pitchFamily="49" charset="0"/>
              </a:rPr>
              <a:t>",</a:t>
            </a:r>
            <a:r>
              <a:rPr lang="en-US" sz="1400" i="1" dirty="0" smtClean="0">
                <a:solidFill>
                  <a:schemeClr val="accent1">
                    <a:lumMod val="75000"/>
                  </a:schemeClr>
                </a:solidFill>
                <a:latin typeface="Times New Roman" panose="02020603050405020304" pitchFamily="18" charset="0"/>
                <a:cs typeface="Times New Roman" panose="02020603050405020304" pitchFamily="18" charset="0"/>
              </a:rPr>
              <a:t/>
            </a:r>
            <a:br>
              <a:rPr lang="en-US" sz="1400" i="1" dirty="0" smtClean="0">
                <a:solidFill>
                  <a:schemeClr val="accent1">
                    <a:lumMod val="75000"/>
                  </a:schemeClr>
                </a:solidFill>
                <a:latin typeface="Times New Roman" panose="02020603050405020304" pitchFamily="18" charset="0"/>
                <a:cs typeface="Times New Roman" panose="02020603050405020304" pitchFamily="18" charset="0"/>
              </a:rPr>
            </a:br>
            <a:r>
              <a:rPr lang="en-US" sz="1400" dirty="0" smtClean="0">
                <a:latin typeface="Courier New" panose="02070309020205020404" pitchFamily="49" charset="0"/>
                <a:cs typeface="Courier New" panose="02070309020205020404" pitchFamily="49" charset="0"/>
              </a:rPr>
              <a:t>   </a:t>
            </a:r>
            <a:r>
              <a:rPr lang="en-US" sz="1400" b="1" dirty="0" smtClean="0">
                <a:solidFill>
                  <a:schemeClr val="accent6">
                    <a:lumMod val="75000"/>
                  </a:schemeClr>
                </a:solidFill>
                <a:latin typeface="Courier New" panose="02070309020205020404" pitchFamily="49" charset="0"/>
                <a:cs typeface="Courier New" panose="02070309020205020404" pitchFamily="49" charset="0"/>
              </a:rPr>
              <a:t>"@type":["Thing","Light","</a:t>
            </a:r>
            <a:r>
              <a:rPr lang="en-US" sz="1400" b="1" dirty="0" err="1" smtClean="0">
                <a:solidFill>
                  <a:schemeClr val="accent6">
                    <a:lumMod val="75000"/>
                  </a:schemeClr>
                </a:solidFill>
                <a:latin typeface="Courier New" panose="02070309020205020404" pitchFamily="49" charset="0"/>
                <a:cs typeface="Courier New" panose="02070309020205020404" pitchFamily="49" charset="0"/>
              </a:rPr>
              <a:t>iot:LightControl</a:t>
            </a:r>
            <a:r>
              <a:rPr lang="en-US" sz="1400" b="1" dirty="0" smtClean="0">
                <a:solidFill>
                  <a:schemeClr val="accent6">
                    <a:lumMod val="75000"/>
                  </a:schemeClr>
                </a:solidFill>
                <a:latin typeface="Courier New" panose="02070309020205020404" pitchFamily="49" charset="0"/>
                <a:cs typeface="Courier New" panose="02070309020205020404" pitchFamily="49" charset="0"/>
              </a:rPr>
              <a:t>", </a:t>
            </a:r>
            <a:r>
              <a:rPr lang="en-US" sz="1400" i="1" dirty="0" smtClean="0">
                <a:solidFill>
                  <a:schemeClr val="accent2"/>
                </a:solidFill>
                <a:latin typeface="Times New Roman" panose="02020603050405020304" pitchFamily="18" charset="0"/>
                <a:cs typeface="Times New Roman" panose="02020603050405020304" pitchFamily="18" charset="0"/>
              </a:rPr>
              <a:t>// Capabilities</a:t>
            </a:r>
            <a:r>
              <a:rPr lang="en-US" sz="1400" b="1" dirty="0" smtClean="0">
                <a:solidFill>
                  <a:schemeClr val="accent2"/>
                </a:solidFill>
                <a:latin typeface="Courier New" panose="02070309020205020404" pitchFamily="49" charset="0"/>
                <a:cs typeface="Courier New" panose="02070309020205020404" pitchFamily="49" charset="0"/>
              </a:rPr>
              <a:t>            </a:t>
            </a:r>
            <a:r>
              <a:rPr lang="en-US" sz="1400" b="1" dirty="0" smtClean="0">
                <a:solidFill>
                  <a:schemeClr val="accent6">
                    <a:lumMod val="75000"/>
                  </a:schemeClr>
                </a:solidFill>
                <a:latin typeface="Courier New" panose="02070309020205020404" pitchFamily="49" charset="0"/>
                <a:cs typeface="Courier New" panose="02070309020205020404" pitchFamily="49" charset="0"/>
              </a:rPr>
              <a:t/>
            </a:r>
            <a:br>
              <a:rPr lang="en-US" sz="1400" b="1" dirty="0" smtClean="0">
                <a:solidFill>
                  <a:schemeClr val="accent6">
                    <a:lumMod val="75000"/>
                  </a:schemeClr>
                </a:solidFill>
                <a:latin typeface="Courier New" panose="02070309020205020404" pitchFamily="49" charset="0"/>
                <a:cs typeface="Courier New" panose="02070309020205020404" pitchFamily="49" charset="0"/>
              </a:rPr>
            </a:br>
            <a:r>
              <a:rPr lang="en-US" sz="1400" b="1" dirty="0" smtClean="0">
                <a:solidFill>
                  <a:schemeClr val="accent6">
                    <a:lumMod val="75000"/>
                  </a:schemeClr>
                </a:solidFill>
                <a:latin typeface="Courier New" panose="02070309020205020404" pitchFamily="49" charset="0"/>
                <a:cs typeface="Courier New" panose="02070309020205020404" pitchFamily="49" charset="0"/>
              </a:rPr>
              <a:t>            "</a:t>
            </a:r>
            <a:r>
              <a:rPr lang="en-US" sz="1400" b="1" dirty="0" err="1" smtClean="0">
                <a:solidFill>
                  <a:schemeClr val="accent6">
                    <a:lumMod val="75000"/>
                  </a:schemeClr>
                </a:solidFill>
                <a:latin typeface="Courier New" panose="02070309020205020404" pitchFamily="49" charset="0"/>
                <a:cs typeface="Courier New" panose="02070309020205020404" pitchFamily="49" charset="0"/>
              </a:rPr>
              <a:t>iot:Actuator</a:t>
            </a:r>
            <a:r>
              <a:rPr lang="en-US" sz="1400" b="1" dirty="0" smtClean="0">
                <a:solidFill>
                  <a:schemeClr val="accent6">
                    <a:lumMod val="75000"/>
                  </a:schemeClr>
                </a:solidFill>
                <a:latin typeface="Courier New" panose="02070309020205020404" pitchFamily="49" charset="0"/>
                <a:cs typeface="Courier New" panose="02070309020205020404" pitchFamily="49" charset="0"/>
              </a:rPr>
              <a:t>","</a:t>
            </a:r>
            <a:r>
              <a:rPr lang="en-US" sz="1400" b="1" dirty="0" err="1" smtClean="0">
                <a:solidFill>
                  <a:schemeClr val="accent6">
                    <a:lumMod val="75000"/>
                  </a:schemeClr>
                </a:solidFill>
                <a:latin typeface="Courier New" panose="02070309020205020404" pitchFamily="49" charset="0"/>
                <a:cs typeface="Courier New" panose="02070309020205020404" pitchFamily="49" charset="0"/>
              </a:rPr>
              <a:t>iot:BinarySwitch</a:t>
            </a:r>
            <a:r>
              <a:rPr lang="en-US" sz="1400" b="1" dirty="0" smtClean="0">
                <a:solidFill>
                  <a:schemeClr val="accent6">
                    <a:lumMod val="75000"/>
                  </a:schemeClr>
                </a:solidFill>
                <a:latin typeface="Courier New" panose="02070309020205020404" pitchFamily="49" charset="0"/>
                <a:cs typeface="Courier New" panose="02070309020205020404" pitchFamily="49" charset="0"/>
              </a:rPr>
              <a:t>"],</a:t>
            </a:r>
            <a:br>
              <a:rPr lang="en-US" sz="1400" b="1" dirty="0" smtClean="0">
                <a:solidFill>
                  <a:schemeClr val="accent6">
                    <a:lumMod val="75000"/>
                  </a:schemeClr>
                </a:solidFill>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name":"Intel-OCF-Smart</a:t>
            </a:r>
            <a:r>
              <a:rPr lang="en-US" sz="1400" dirty="0" smtClean="0">
                <a:latin typeface="Courier New" panose="02070309020205020404" pitchFamily="49" charset="0"/>
                <a:cs typeface="Courier New" panose="02070309020205020404" pitchFamily="49" charset="0"/>
              </a:rPr>
              <a:t> Home LED (2relay)",</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"interaction":[</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name":"Switch</a:t>
            </a:r>
            <a:r>
              <a:rPr lang="en-US" sz="1400" dirty="0" smtClean="0">
                <a:latin typeface="Courier New" panose="02070309020205020404" pitchFamily="49" charset="0"/>
                <a:cs typeface="Courier New" panose="02070309020205020404" pitchFamily="49" charset="0"/>
              </a:rPr>
              <a:t> Status",</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b="1" dirty="0" smtClean="0">
                <a:solidFill>
                  <a:srgbClr val="C00000"/>
                </a:solidFill>
                <a:latin typeface="Courier New" panose="02070309020205020404" pitchFamily="49" charset="0"/>
                <a:cs typeface="Courier New" panose="02070309020205020404" pitchFamily="49" charset="0"/>
              </a:rPr>
              <a:t>"@type":["Property","</a:t>
            </a:r>
            <a:r>
              <a:rPr lang="en-US" sz="1400" b="1" dirty="0" err="1" smtClean="0">
                <a:solidFill>
                  <a:srgbClr val="C00000"/>
                </a:solidFill>
                <a:latin typeface="Courier New" panose="02070309020205020404" pitchFamily="49" charset="0"/>
                <a:cs typeface="Courier New" panose="02070309020205020404" pitchFamily="49" charset="0"/>
              </a:rPr>
              <a:t>OnOffState</a:t>
            </a:r>
            <a:r>
              <a:rPr lang="en-US" sz="1400" b="1" dirty="0" smtClean="0">
                <a:solidFill>
                  <a:srgbClr val="C00000"/>
                </a:solidFill>
                <a:latin typeface="Courier New" panose="02070309020205020404" pitchFamily="49" charset="0"/>
                <a:cs typeface="Courier New" panose="02070309020205020404" pitchFamily="49" charset="0"/>
              </a:rPr>
              <a:t>","</a:t>
            </a:r>
            <a:r>
              <a:rPr lang="en-US" sz="1400" b="1" dirty="0" err="1" smtClean="0">
                <a:solidFill>
                  <a:srgbClr val="C00000"/>
                </a:solidFill>
                <a:latin typeface="Courier New" panose="02070309020205020404" pitchFamily="49" charset="0"/>
                <a:cs typeface="Courier New" panose="02070309020205020404" pitchFamily="49" charset="0"/>
              </a:rPr>
              <a:t>iot:SwitchStatus</a:t>
            </a:r>
            <a:r>
              <a:rPr lang="en-US" sz="1400" b="1" dirty="0" smtClean="0">
                <a:solidFill>
                  <a:srgbClr val="C00000"/>
                </a:solidFill>
                <a:latin typeface="Courier New" panose="02070309020205020404" pitchFamily="49" charset="0"/>
                <a:cs typeface="Courier New" panose="02070309020205020404" pitchFamily="49" charset="0"/>
              </a:rPr>
              <a:t>"],</a:t>
            </a:r>
            <a:r>
              <a:rPr lang="en-US" sz="1400" i="1" dirty="0" smtClean="0">
                <a:solidFill>
                  <a:schemeClr val="accent1">
                    <a:lumMod val="75000"/>
                  </a:schemeClr>
                </a:solidFill>
                <a:latin typeface="Times New Roman" panose="02020603050405020304" pitchFamily="18" charset="0"/>
                <a:cs typeface="Times New Roman" panose="02020603050405020304" pitchFamily="18" charset="0"/>
              </a:rPr>
              <a:t>  </a:t>
            </a:r>
            <a:r>
              <a:rPr lang="en-US" sz="1400" i="1" dirty="0" smtClean="0">
                <a:solidFill>
                  <a:schemeClr val="accent2"/>
                </a:solidFill>
                <a:latin typeface="Times New Roman" panose="02020603050405020304" pitchFamily="18" charset="0"/>
                <a:cs typeface="Times New Roman" panose="02020603050405020304" pitchFamily="18" charset="0"/>
              </a:rPr>
              <a:t>// Interactions</a:t>
            </a:r>
            <a:r>
              <a:rPr lang="en-US" sz="1400" dirty="0" smtClean="0">
                <a:solidFill>
                  <a:schemeClr val="accent6">
                    <a:lumMod val="75000"/>
                  </a:schemeClr>
                </a:solidFill>
                <a:latin typeface="Courier New" panose="02070309020205020404" pitchFamily="49" charset="0"/>
                <a:cs typeface="Courier New" panose="02070309020205020404" pitchFamily="49" charset="0"/>
              </a:rPr>
              <a:t/>
            </a:r>
            <a:br>
              <a:rPr lang="en-US" sz="1400" dirty="0" smtClean="0">
                <a:solidFill>
                  <a:schemeClr val="accent6">
                    <a:lumMod val="75000"/>
                  </a:schemeClr>
                </a:solidFill>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"link":[</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href</a:t>
            </a:r>
            <a:r>
              <a:rPr lang="en-US" sz="1400" dirty="0" smtClean="0">
                <a:latin typeface="Courier New" panose="02070309020205020404" pitchFamily="49" charset="0"/>
                <a:cs typeface="Courier New" panose="02070309020205020404" pitchFamily="49" charset="0"/>
              </a:rPr>
              <a:t>":"/a/led2relay?di=79683ab5-8df1-4b7a-b110-c1b8fe251e7d",</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mediatype</a:t>
            </a:r>
            <a:r>
              <a:rPr lang="en-US" sz="1400" dirty="0" smtClean="0">
                <a:latin typeface="Courier New" panose="02070309020205020404" pitchFamily="49" charset="0"/>
                <a:cs typeface="Courier New" panose="02070309020205020404" pitchFamily="49" charset="0"/>
              </a:rPr>
              <a:t>":"application/</a:t>
            </a:r>
            <a:r>
              <a:rPr lang="en-US" sz="1400" dirty="0" err="1" smtClean="0">
                <a:latin typeface="Courier New" panose="02070309020205020404" pitchFamily="49" charset="0"/>
                <a:cs typeface="Courier New" panose="02070309020205020404" pitchFamily="49" charset="0"/>
              </a:rPr>
              <a:t>json</a:t>
            </a:r>
            <a:r>
              <a:rPr lang="en-US" sz="1400" dirty="0" smtClean="0">
                <a:latin typeface="Courier New" panose="02070309020205020404" pitchFamily="49" charset="0"/>
                <a:cs typeface="Courier New" panose="02070309020205020404" pitchFamily="49" charset="0"/>
              </a:rPr>
              <a:t>",</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b="1" dirty="0" smtClean="0">
                <a:solidFill>
                  <a:schemeClr val="accent4">
                    <a:lumMod val="50000"/>
                  </a:schemeClr>
                </a:solidFill>
                <a:latin typeface="Courier New" panose="02070309020205020404" pitchFamily="49" charset="0"/>
                <a:cs typeface="Courier New" panose="02070309020205020404" pitchFamily="49" charset="0"/>
              </a:rPr>
              <a:t>"http:methodName":"http:post", </a:t>
            </a:r>
            <a:r>
              <a:rPr lang="en-US" sz="1400" i="1" dirty="0" smtClean="0">
                <a:solidFill>
                  <a:schemeClr val="accent2"/>
                </a:solidFill>
                <a:latin typeface="Times New Roman" panose="02020603050405020304" pitchFamily="18" charset="0"/>
                <a:cs typeface="Times New Roman" panose="02020603050405020304" pitchFamily="18" charset="0"/>
              </a:rPr>
              <a:t>// Methods (specific to protocol binding)</a:t>
            </a:r>
            <a:r>
              <a:rPr lang="en-US" sz="1400" b="1" dirty="0" smtClean="0">
                <a:solidFill>
                  <a:schemeClr val="accent2"/>
                </a:solidFill>
                <a:latin typeface="Courier New" panose="02070309020205020404" pitchFamily="49" charset="0"/>
                <a:cs typeface="Courier New" panose="02070309020205020404" pitchFamily="49" charset="0"/>
              </a:rPr>
              <a:t/>
            </a:r>
            <a:br>
              <a:rPr lang="en-US" sz="1400" b="1" dirty="0" smtClean="0">
                <a:solidFill>
                  <a:schemeClr val="accent2"/>
                </a:solidFill>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rel</a:t>
            </a:r>
            <a:r>
              <a:rPr lang="en-US" sz="1400" dirty="0" smtClean="0">
                <a:latin typeface="Courier New" panose="02070309020205020404" pitchFamily="49" charset="0"/>
                <a:cs typeface="Courier New" panose="02070309020205020404" pitchFamily="49" charset="0"/>
              </a:rPr>
              <a:t>":"</a:t>
            </a:r>
            <a:r>
              <a:rPr lang="en-US" sz="1400" dirty="0" err="1" smtClean="0">
                <a:latin typeface="Courier New" panose="02070309020205020404" pitchFamily="49" charset="0"/>
                <a:cs typeface="Courier New" panose="02070309020205020404" pitchFamily="49" charset="0"/>
              </a:rPr>
              <a:t>setProperty</a:t>
            </a:r>
            <a:r>
              <a:rPr lang="en-US" sz="1400" dirty="0" smtClean="0">
                <a:latin typeface="Courier New" panose="02070309020205020404" pitchFamily="49" charset="0"/>
                <a:cs typeface="Courier New" panose="02070309020205020404" pitchFamily="49" charset="0"/>
              </a:rPr>
              <a:t>"},</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href</a:t>
            </a:r>
            <a:r>
              <a:rPr lang="en-US" sz="1400" dirty="0" smtClean="0">
                <a:latin typeface="Courier New" panose="02070309020205020404" pitchFamily="49" charset="0"/>
                <a:cs typeface="Courier New" panose="02070309020205020404" pitchFamily="49" charset="0"/>
              </a:rPr>
              <a:t>":"/a/led2relay?di=79683ab5-8df1-4b7a-b110-c1b8fe251e7d",</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mediatype</a:t>
            </a:r>
            <a:r>
              <a:rPr lang="en-US" sz="1400" dirty="0" smtClean="0">
                <a:latin typeface="Courier New" panose="02070309020205020404" pitchFamily="49" charset="0"/>
                <a:cs typeface="Courier New" panose="02070309020205020404" pitchFamily="49" charset="0"/>
              </a:rPr>
              <a:t>":"application/</a:t>
            </a:r>
            <a:r>
              <a:rPr lang="en-US" sz="1400" dirty="0" err="1" smtClean="0">
                <a:latin typeface="Courier New" panose="02070309020205020404" pitchFamily="49" charset="0"/>
                <a:cs typeface="Courier New" panose="02070309020205020404" pitchFamily="49" charset="0"/>
              </a:rPr>
              <a:t>json</a:t>
            </a:r>
            <a:r>
              <a:rPr lang="en-US" sz="1400" dirty="0" smtClean="0">
                <a:latin typeface="Courier New" panose="02070309020205020404" pitchFamily="49" charset="0"/>
                <a:cs typeface="Courier New" panose="02070309020205020404" pitchFamily="49" charset="0"/>
              </a:rPr>
              <a:t>",</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b="1" dirty="0" smtClean="0">
                <a:solidFill>
                  <a:schemeClr val="accent4">
                    <a:lumMod val="50000"/>
                  </a:schemeClr>
                </a:solidFill>
                <a:latin typeface="Courier New" panose="02070309020205020404" pitchFamily="49" charset="0"/>
                <a:cs typeface="Courier New" panose="02070309020205020404" pitchFamily="49" charset="0"/>
              </a:rPr>
              <a:t>"http:methodName":"http:get",</a:t>
            </a:r>
            <a:br>
              <a:rPr lang="en-US" sz="1400" b="1" dirty="0" smtClean="0">
                <a:solidFill>
                  <a:schemeClr val="accent4">
                    <a:lumMod val="50000"/>
                  </a:schemeClr>
                </a:solidFill>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rel</a:t>
            </a:r>
            <a:r>
              <a:rPr lang="en-US" sz="1400" dirty="0" smtClean="0">
                <a:latin typeface="Courier New" panose="02070309020205020404" pitchFamily="49" charset="0"/>
                <a:cs typeface="Courier New" panose="02070309020205020404" pitchFamily="49" charset="0"/>
              </a:rPr>
              <a:t>":"</a:t>
            </a:r>
            <a:r>
              <a:rPr lang="en-US" sz="1400" dirty="0" err="1" smtClean="0">
                <a:latin typeface="Courier New" panose="02070309020205020404" pitchFamily="49" charset="0"/>
                <a:cs typeface="Courier New" panose="02070309020205020404" pitchFamily="49" charset="0"/>
              </a:rPr>
              <a:t>getProperty</a:t>
            </a:r>
            <a:r>
              <a:rPr lang="en-US" sz="1400" dirty="0" smtClean="0">
                <a:latin typeface="Courier New" panose="02070309020205020404" pitchFamily="49" charset="0"/>
                <a:cs typeface="Courier New" panose="02070309020205020404" pitchFamily="49" charset="0"/>
              </a:rPr>
              <a:t>"}</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br>
              <a:rPr lang="en-US" sz="1400" dirty="0" smtClean="0">
                <a:latin typeface="Courier New" panose="02070309020205020404" pitchFamily="49" charset="0"/>
                <a:cs typeface="Courier New" panose="02070309020205020404" pitchFamily="49" charset="0"/>
              </a:rPr>
            </a:br>
            <a:r>
              <a:rPr lang="en-US" sz="1400" dirty="0" smtClean="0">
                <a:latin typeface="Courier New" panose="02070309020205020404" pitchFamily="49" charset="0"/>
                <a:cs typeface="Courier New" panose="02070309020205020404" pitchFamily="49" charset="0"/>
              </a:rPr>
              <a:t>         </a:t>
            </a:r>
            <a:r>
              <a:rPr lang="en-US" sz="1400" b="1" i="1" dirty="0" smtClean="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t> Payload structure and semantics</a:t>
            </a:r>
            <a:r>
              <a:rPr lang="en-US" sz="1400" i="1" dirty="0" smtClean="0">
                <a:solidFill>
                  <a:srgbClr val="7030A0"/>
                </a:solidFill>
                <a:latin typeface="Courier New" panose="02070309020205020404" pitchFamily="49" charset="0"/>
                <a:cs typeface="Courier New" panose="02070309020205020404" pitchFamily="49" charset="0"/>
                <a:sym typeface="Wingdings" panose="05000000000000000000" pitchFamily="2" charset="2"/>
              </a:rPr>
              <a:t/>
            </a:r>
            <a:br>
              <a:rPr lang="en-US" sz="1400" i="1" dirty="0" smtClean="0">
                <a:solidFill>
                  <a:srgbClr val="7030A0"/>
                </a:solidFill>
                <a:latin typeface="Courier New" panose="02070309020205020404" pitchFamily="49" charset="0"/>
                <a:cs typeface="Courier New" panose="02070309020205020404" pitchFamily="49" charset="0"/>
                <a:sym typeface="Wingdings" panose="05000000000000000000" pitchFamily="2" charset="2"/>
              </a:rPr>
            </a:br>
            <a:r>
              <a:rPr lang="en-US" sz="1400" dirty="0" smtClean="0">
                <a:latin typeface="Courier New" panose="02070309020205020404" pitchFamily="49" charset="0"/>
                <a:cs typeface="Courier New" panose="02070309020205020404" pitchFamily="49" charset="0"/>
                <a:sym typeface="Wingdings" panose="05000000000000000000" pitchFamily="2" charset="2"/>
              </a:rPr>
              <a:t>        },</a:t>
            </a:r>
            <a:r>
              <a:rPr lang="en-US" sz="1400" dirty="0">
                <a:latin typeface="Courier New" panose="02070309020205020404" pitchFamily="49" charset="0"/>
                <a:cs typeface="Courier New" panose="02070309020205020404" pitchFamily="49" charset="0"/>
                <a:sym typeface="Wingdings" panose="05000000000000000000" pitchFamily="2" charset="2"/>
              </a:rPr>
              <a:t/>
            </a:r>
            <a:br>
              <a:rPr lang="en-US" sz="1400" dirty="0">
                <a:latin typeface="Courier New" panose="02070309020205020404" pitchFamily="49" charset="0"/>
                <a:cs typeface="Courier New" panose="02070309020205020404" pitchFamily="49" charset="0"/>
                <a:sym typeface="Wingdings" panose="05000000000000000000" pitchFamily="2" charset="2"/>
              </a:rPr>
            </a:br>
            <a:r>
              <a:rPr lang="en-US" sz="1400" dirty="0" smtClean="0">
                <a:latin typeface="Courier New" panose="02070309020205020404" pitchFamily="49" charset="0"/>
                <a:cs typeface="Courier New" panose="02070309020205020404" pitchFamily="49" charset="0"/>
                <a:sym typeface="Wingdings" panose="05000000000000000000" pitchFamily="2" charset="2"/>
              </a:rPr>
              <a:t>        </a:t>
            </a:r>
            <a:r>
              <a:rPr lang="en-US" sz="1400" b="1" i="1" dirty="0" smtClean="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t> Other interactions: Properties, Events, and Actions</a:t>
            </a:r>
            <a:br>
              <a:rPr lang="en-US" sz="1400" b="1" i="1" dirty="0" smtClean="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br>
            <a:r>
              <a:rPr lang="en-US" sz="1400" dirty="0" smtClean="0">
                <a:solidFill>
                  <a:srgbClr val="0070C0"/>
                </a:solidFill>
                <a:latin typeface="Courier New" panose="02070309020205020404" pitchFamily="49" charset="0"/>
                <a:cs typeface="Courier New" panose="02070309020205020404" pitchFamily="49" charset="0"/>
                <a:sym typeface="Wingdings" panose="05000000000000000000" pitchFamily="2" charset="2"/>
              </a:rPr>
              <a:t>    ]</a:t>
            </a:r>
            <a:br>
              <a:rPr lang="en-US" sz="1400" dirty="0" smtClean="0">
                <a:solidFill>
                  <a:srgbClr val="0070C0"/>
                </a:solidFill>
                <a:latin typeface="Courier New" panose="02070309020205020404" pitchFamily="49" charset="0"/>
                <a:cs typeface="Courier New" panose="02070309020205020404" pitchFamily="49" charset="0"/>
                <a:sym typeface="Wingdings" panose="05000000000000000000" pitchFamily="2" charset="2"/>
              </a:rPr>
            </a:br>
            <a:r>
              <a:rPr lang="en-US" sz="1400" dirty="0" smtClean="0">
                <a:solidFill>
                  <a:srgbClr val="0070C0"/>
                </a:solidFill>
                <a:latin typeface="Courier New" panose="02070309020205020404" pitchFamily="49" charset="0"/>
                <a:cs typeface="Courier New" panose="02070309020205020404" pitchFamily="49" charset="0"/>
                <a:sym typeface="Wingdings" panose="05000000000000000000" pitchFamily="2" charset="2"/>
              </a:rPr>
              <a:t>}</a:t>
            </a:r>
            <a:r>
              <a:rPr lang="en-US" sz="1200" b="1" i="1" dirty="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t/>
            </a:r>
            <a:br>
              <a:rPr lang="en-US" sz="1200" b="1" i="1" dirty="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br>
            <a:r>
              <a:rPr lang="en-US" sz="1200" b="1" i="1" dirty="0" smtClean="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t>    </a:t>
            </a:r>
          </a:p>
        </p:txBody>
      </p:sp>
    </p:spTree>
    <p:extLst>
      <p:ext uri="{BB962C8B-B14F-4D97-AF65-F5344CB8AC3E}">
        <p14:creationId xmlns:p14="http://schemas.microsoft.com/office/powerpoint/2010/main" val="30925614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xit" presetSubtype="0" fill="hold" grpId="0" nodeType="clickEffect">
                                  <p:stCondLst>
                                    <p:cond delay="0"/>
                                  </p:stCondLst>
                                  <p:childTnLst>
                                    <p:anim calcmode="lin" valueType="num">
                                      <p:cBhvr>
                                        <p:cTn id="6" dur="500"/>
                                        <p:tgtEl>
                                          <p:spTgt spid="4"/>
                                        </p:tgtEl>
                                        <p:attrNameLst>
                                          <p:attrName>ppt_w</p:attrName>
                                        </p:attrNameLst>
                                      </p:cBhvr>
                                      <p:tavLst>
                                        <p:tav tm="0">
                                          <p:val>
                                            <p:strVal val="ppt_w"/>
                                          </p:val>
                                        </p:tav>
                                        <p:tav tm="100000">
                                          <p:val>
                                            <p:strVal val="ppt_w*0.70"/>
                                          </p:val>
                                        </p:tav>
                                      </p:tavLst>
                                    </p:anim>
                                    <p:anim calcmode="lin" valueType="num">
                                      <p:cBhvr>
                                        <p:cTn id="7" dur="500"/>
                                        <p:tgtEl>
                                          <p:spTgt spid="4"/>
                                        </p:tgtEl>
                                        <p:attrNameLst>
                                          <p:attrName>ppt_h</p:attrName>
                                        </p:attrNameLst>
                                      </p:cBhvr>
                                      <p:tavLst>
                                        <p:tav tm="0">
                                          <p:val>
                                            <p:strVal val="ppt_h"/>
                                          </p:val>
                                        </p:tav>
                                        <p:tav tm="100000">
                                          <p:val>
                                            <p:strVal val="ppt_h"/>
                                          </p:val>
                                        </p:tav>
                                      </p:tavLst>
                                    </p:anim>
                                    <p:animEffect transition="out" filter="fade">
                                      <p:cBhvr>
                                        <p:cTn id="8" dur="500"/>
                                        <p:tgtEl>
                                          <p:spTgt spid="4"/>
                                        </p:tgtEl>
                                      </p:cBhvr>
                                    </p:animEffect>
                                    <p:set>
                                      <p:cBhvr>
                                        <p:cTn id="9" dur="1" fill="hold">
                                          <p:stCondLst>
                                            <p:cond delay="499"/>
                                          </p:stCondLst>
                                        </p:cTn>
                                        <p:tgtEl>
                                          <p:spTgt spid="4"/>
                                        </p:tgtEl>
                                        <p:attrNameLst>
                                          <p:attrName>style.visibility</p:attrName>
                                        </p:attrNameLst>
                                      </p:cBhvr>
                                      <p:to>
                                        <p:strVal val="hidden"/>
                                      </p:to>
                                    </p:set>
                                  </p:childTnLst>
                                </p:cTn>
                              </p:par>
                              <p:par>
                                <p:cTn id="10" presetID="55" presetClass="exit" presetSubtype="0" fill="hold" grpId="0" nodeType="withEffect">
                                  <p:stCondLst>
                                    <p:cond delay="0"/>
                                  </p:stCondLst>
                                  <p:childTnLst>
                                    <p:anim calcmode="lin" valueType="num">
                                      <p:cBhvr>
                                        <p:cTn id="11" dur="500"/>
                                        <p:tgtEl>
                                          <p:spTgt spid="8"/>
                                        </p:tgtEl>
                                        <p:attrNameLst>
                                          <p:attrName>ppt_w</p:attrName>
                                        </p:attrNameLst>
                                      </p:cBhvr>
                                      <p:tavLst>
                                        <p:tav tm="0">
                                          <p:val>
                                            <p:strVal val="ppt_w"/>
                                          </p:val>
                                        </p:tav>
                                        <p:tav tm="100000">
                                          <p:val>
                                            <p:strVal val="ppt_w*0.70"/>
                                          </p:val>
                                        </p:tav>
                                      </p:tavLst>
                                    </p:anim>
                                    <p:anim calcmode="lin" valueType="num">
                                      <p:cBhvr>
                                        <p:cTn id="12" dur="500"/>
                                        <p:tgtEl>
                                          <p:spTgt spid="8"/>
                                        </p:tgtEl>
                                        <p:attrNameLst>
                                          <p:attrName>ppt_h</p:attrName>
                                        </p:attrNameLst>
                                      </p:cBhvr>
                                      <p:tavLst>
                                        <p:tav tm="0">
                                          <p:val>
                                            <p:strVal val="ppt_h"/>
                                          </p:val>
                                        </p:tav>
                                        <p:tav tm="100000">
                                          <p:val>
                                            <p:strVal val="ppt_h"/>
                                          </p:val>
                                        </p:tav>
                                      </p:tavLst>
                                    </p:anim>
                                    <p:animEffect transition="out" filter="fade">
                                      <p:cBhvr>
                                        <p:cTn id="13" dur="500"/>
                                        <p:tgtEl>
                                          <p:spTgt spid="8"/>
                                        </p:tgtEl>
                                      </p:cBhvr>
                                    </p:animEffect>
                                    <p:set>
                                      <p:cBhvr>
                                        <p:cTn id="14" dur="1" fill="hold">
                                          <p:stCondLst>
                                            <p:cond delay="499"/>
                                          </p:stCondLst>
                                        </p:cTn>
                                        <p:tgtEl>
                                          <p:spTgt spid="8"/>
                                        </p:tgtEl>
                                        <p:attrNameLst>
                                          <p:attrName>style.visibility</p:attrName>
                                        </p:attrNameLst>
                                      </p:cBhvr>
                                      <p:to>
                                        <p:strVal val="hidden"/>
                                      </p:to>
                                    </p:set>
                                  </p:childTnLst>
                                </p:cTn>
                              </p:par>
                              <p:par>
                                <p:cTn id="15" presetID="55" presetClass="exit" presetSubtype="0" fill="hold" grpId="0" nodeType="withEffect">
                                  <p:stCondLst>
                                    <p:cond delay="0"/>
                                  </p:stCondLst>
                                  <p:childTnLst>
                                    <p:anim calcmode="lin" valueType="num">
                                      <p:cBhvr>
                                        <p:cTn id="16" dur="500"/>
                                        <p:tgtEl>
                                          <p:spTgt spid="6"/>
                                        </p:tgtEl>
                                        <p:attrNameLst>
                                          <p:attrName>ppt_w</p:attrName>
                                        </p:attrNameLst>
                                      </p:cBhvr>
                                      <p:tavLst>
                                        <p:tav tm="0">
                                          <p:val>
                                            <p:strVal val="ppt_w"/>
                                          </p:val>
                                        </p:tav>
                                        <p:tav tm="100000">
                                          <p:val>
                                            <p:strVal val="ppt_w*0.70"/>
                                          </p:val>
                                        </p:tav>
                                      </p:tavLst>
                                    </p:anim>
                                    <p:anim calcmode="lin" valueType="num">
                                      <p:cBhvr>
                                        <p:cTn id="17" dur="500"/>
                                        <p:tgtEl>
                                          <p:spTgt spid="6"/>
                                        </p:tgtEl>
                                        <p:attrNameLst>
                                          <p:attrName>ppt_h</p:attrName>
                                        </p:attrNameLst>
                                      </p:cBhvr>
                                      <p:tavLst>
                                        <p:tav tm="0">
                                          <p:val>
                                            <p:strVal val="ppt_h"/>
                                          </p:val>
                                        </p:tav>
                                        <p:tav tm="100000">
                                          <p:val>
                                            <p:strVal val="ppt_h"/>
                                          </p:val>
                                        </p:tav>
                                      </p:tavLst>
                                    </p:anim>
                                    <p:animEffect transition="out" filter="fade">
                                      <p:cBhvr>
                                        <p:cTn id="18" dur="500"/>
                                        <p:tgtEl>
                                          <p:spTgt spid="6"/>
                                        </p:tgtEl>
                                      </p:cBhvr>
                                    </p:animEffect>
                                    <p:set>
                                      <p:cBhvr>
                                        <p:cTn id="19" dur="1" fill="hold">
                                          <p:stCondLst>
                                            <p:cond delay="499"/>
                                          </p:stCondLst>
                                        </p:cTn>
                                        <p:tgtEl>
                                          <p:spTgt spid="6"/>
                                        </p:tgtEl>
                                        <p:attrNameLst>
                                          <p:attrName>style.visibility</p:attrName>
                                        </p:attrNameLst>
                                      </p:cBhvr>
                                      <p:to>
                                        <p:strVal val="hidden"/>
                                      </p:to>
                                    </p:set>
                                  </p:childTnLst>
                                </p:cTn>
                              </p:par>
                              <p:par>
                                <p:cTn id="20" presetID="64" presetClass="path" presetSubtype="0" accel="50000" decel="50000" fill="hold" grpId="0" nodeType="withEffect">
                                  <p:stCondLst>
                                    <p:cond delay="0"/>
                                  </p:stCondLst>
                                  <p:childTnLst>
                                    <p:animMotion origin="layout" path="M 0 3.7037E-7 L 0 -0.73634 " pathEditMode="relative" rAng="0" ptsTypes="AA">
                                      <p:cBhvr>
                                        <p:cTn id="21" dur="2000" fill="hold"/>
                                        <p:tgtEl>
                                          <p:spTgt spid="2"/>
                                        </p:tgtEl>
                                        <p:attrNameLst>
                                          <p:attrName>ppt_x</p:attrName>
                                          <p:attrName>ppt_y</p:attrName>
                                        </p:attrNameLst>
                                      </p:cBhvr>
                                      <p:rCtr x="0" y="-36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6" grpId="0"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2"/>
          <p:cNvSpPr>
            <a:spLocks noGrp="1"/>
          </p:cNvSpPr>
          <p:nvPr>
            <p:ph type="sldNum" sz="quarter" idx="12"/>
          </p:nvPr>
        </p:nvSpPr>
        <p:spPr>
          <a:xfrm>
            <a:off x="9163135" y="6432516"/>
            <a:ext cx="2844900" cy="365099"/>
          </a:xfrm>
        </p:spPr>
        <p:txBody>
          <a:bodyPr/>
          <a:lstStyle/>
          <a:p>
            <a:pPr marL="0" marR="0" lvl="0" indent="0" algn="r" rtl="0">
              <a:lnSpc>
                <a:spcPct val="100000"/>
              </a:lnSpc>
              <a:spcBef>
                <a:spcPts val="0"/>
              </a:spcBef>
              <a:spcAft>
                <a:spcPts val="0"/>
              </a:spcAft>
              <a:buClr>
                <a:srgbClr val="FFFFFF"/>
              </a:buClr>
              <a:buSzPct val="25000"/>
              <a:buFont typeface="Arial"/>
              <a:buNone/>
            </a:pPr>
            <a:fld id="{9B233FF5-0819-4A81-9630-25CFBA769CE3}" type="slidenum">
              <a:rPr lang="en-US" sz="1067" b="0" i="0" u="none" strike="noStrike" cap="none" smtClean="0">
                <a:solidFill>
                  <a:srgbClr val="FFFFFF"/>
                </a:solidFill>
                <a:latin typeface="Arial"/>
                <a:ea typeface="Arial"/>
                <a:cs typeface="Arial"/>
                <a:sym typeface="Arial"/>
              </a:rPr>
              <a:t>16</a:t>
            </a:fld>
            <a:endParaRPr lang="en-US" sz="1067" b="0" i="0" u="none" strike="noStrike" cap="none" dirty="0">
              <a:solidFill>
                <a:srgbClr val="FFFFFF"/>
              </a:solidFill>
              <a:latin typeface="Arial"/>
              <a:ea typeface="Arial"/>
              <a:cs typeface="Arial"/>
              <a:sym typeface="Arial"/>
            </a:endParaRPr>
          </a:p>
        </p:txBody>
      </p:sp>
      <p:sp>
        <p:nvSpPr>
          <p:cNvPr id="10" name="Text Placeholder 2"/>
          <p:cNvSpPr txBox="1">
            <a:spLocks/>
          </p:cNvSpPr>
          <p:nvPr/>
        </p:nvSpPr>
        <p:spPr>
          <a:xfrm>
            <a:off x="1988884" y="1121802"/>
            <a:ext cx="8882315" cy="6073541"/>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sz="1800" i="1" dirty="0" smtClean="0">
                <a:solidFill>
                  <a:schemeClr val="accent4">
                    <a:lumMod val="50000"/>
                  </a:schemeClr>
                </a:solidFill>
                <a:latin typeface="Times New Roman" panose="02020603050405020304" pitchFamily="18" charset="0"/>
                <a:cs typeface="Times New Roman" panose="02020603050405020304" pitchFamily="18" charset="0"/>
              </a:rPr>
              <a:t>// Payload structure and semantics for a Property interaction</a:t>
            </a:r>
          </a:p>
          <a:p>
            <a:r>
              <a:rPr lang="en-US" sz="1800" dirty="0" smtClean="0">
                <a:latin typeface="Courier New" panose="02070309020205020404" pitchFamily="49" charset="0"/>
                <a:cs typeface="Courier New" panose="02070309020205020404" pitchFamily="49" charset="0"/>
              </a:rPr>
              <a:t>"</a:t>
            </a:r>
            <a:r>
              <a:rPr lang="en-US" sz="1800" dirty="0" err="1" smtClean="0">
                <a:latin typeface="Courier New" panose="02070309020205020404" pitchFamily="49" charset="0"/>
                <a:cs typeface="Courier New" panose="02070309020205020404" pitchFamily="49" charset="0"/>
              </a:rPr>
              <a:t>inputData</a:t>
            </a:r>
            <a:r>
              <a:rPr lang="en-US" sz="1800" dirty="0" smtClean="0">
                <a:latin typeface="Courier New" panose="02070309020205020404" pitchFamily="49" charset="0"/>
                <a:cs typeface="Courier New" panose="02070309020205020404" pitchFamily="49" charset="0"/>
              </a:rPr>
              <a:t>":{</a:t>
            </a:r>
            <a:br>
              <a:rPr lang="en-US" sz="1800" dirty="0" smtClean="0">
                <a:latin typeface="Courier New" panose="02070309020205020404" pitchFamily="49" charset="0"/>
                <a:cs typeface="Courier New" panose="02070309020205020404" pitchFamily="49" charset="0"/>
              </a:rPr>
            </a:b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type":"object</a:t>
            </a:r>
            <a:r>
              <a:rPr lang="en-US" sz="1800" dirty="0" smtClean="0">
                <a:latin typeface="Courier New" panose="02070309020205020404" pitchFamily="49" charset="0"/>
                <a:cs typeface="Courier New" panose="02070309020205020404" pitchFamily="49" charset="0"/>
              </a:rPr>
              <a:t>",</a:t>
            </a:r>
            <a:br>
              <a:rPr lang="en-US" sz="1800" dirty="0" smtClean="0">
                <a:latin typeface="Courier New" panose="02070309020205020404" pitchFamily="49" charset="0"/>
                <a:cs typeface="Courier New" panose="02070309020205020404" pitchFamily="49" charset="0"/>
              </a:rPr>
            </a:br>
            <a:r>
              <a:rPr lang="en-US" sz="1800" dirty="0" smtClean="0">
                <a:latin typeface="Courier New" panose="02070309020205020404" pitchFamily="49" charset="0"/>
                <a:cs typeface="Courier New" panose="02070309020205020404" pitchFamily="49" charset="0"/>
              </a:rPr>
              <a:t>    "fields":[</a:t>
            </a:r>
            <a:br>
              <a:rPr lang="en-US" sz="1800" dirty="0" smtClean="0">
                <a:latin typeface="Courier New" panose="02070309020205020404" pitchFamily="49" charset="0"/>
                <a:cs typeface="Courier New" panose="02070309020205020404" pitchFamily="49" charset="0"/>
              </a:rPr>
            </a:b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name":"value</a:t>
            </a:r>
            <a:r>
              <a:rPr lang="en-US" sz="1800" dirty="0" smtClean="0">
                <a:latin typeface="Courier New" panose="02070309020205020404" pitchFamily="49" charset="0"/>
                <a:cs typeface="Courier New" panose="02070309020205020404" pitchFamily="49" charset="0"/>
              </a:rPr>
              <a:t>",</a:t>
            </a:r>
            <a:br>
              <a:rPr lang="en-US" sz="1800" dirty="0" smtClean="0">
                <a:latin typeface="Courier New" panose="02070309020205020404" pitchFamily="49" charset="0"/>
                <a:cs typeface="Courier New" panose="02070309020205020404" pitchFamily="49" charset="0"/>
              </a:rPr>
            </a:br>
            <a:r>
              <a:rPr lang="en-US" sz="1800" dirty="0" smtClean="0">
                <a:latin typeface="Courier New" panose="02070309020205020404" pitchFamily="49" charset="0"/>
                <a:cs typeface="Courier New" panose="02070309020205020404" pitchFamily="49" charset="0"/>
              </a:rPr>
              <a:t>         "value":{</a:t>
            </a:r>
            <a:r>
              <a:rPr lang="en-US" sz="1800" b="1" dirty="0" smtClean="0">
                <a:solidFill>
                  <a:schemeClr val="accent6">
                    <a:lumMod val="75000"/>
                  </a:schemeClr>
                </a:solidFill>
                <a:latin typeface="Courier New" panose="02070309020205020404" pitchFamily="49" charset="0"/>
                <a:cs typeface="Courier New" panose="02070309020205020404" pitchFamily="49" charset="0"/>
              </a:rPr>
              <a:t>"@type":["</a:t>
            </a:r>
            <a:r>
              <a:rPr lang="en-US" sz="1800" b="1" dirty="0" err="1" smtClean="0">
                <a:solidFill>
                  <a:schemeClr val="accent6">
                    <a:lumMod val="75000"/>
                  </a:schemeClr>
                </a:solidFill>
                <a:latin typeface="Courier New" panose="02070309020205020404" pitchFamily="49" charset="0"/>
                <a:cs typeface="Courier New" panose="02070309020205020404" pitchFamily="49" charset="0"/>
              </a:rPr>
              <a:t>iot:Toggle</a:t>
            </a:r>
            <a:r>
              <a:rPr lang="en-US" sz="1800" b="1" dirty="0" smtClean="0">
                <a:solidFill>
                  <a:schemeClr val="accent6">
                    <a:lumMod val="75000"/>
                  </a:schemeClr>
                </a:solidFill>
                <a:latin typeface="Courier New" panose="02070309020205020404" pitchFamily="49" charset="0"/>
                <a:cs typeface="Courier New" panose="02070309020205020404" pitchFamily="49" charset="0"/>
              </a:rPr>
              <a:t>"], </a:t>
            </a:r>
            <a:r>
              <a:rPr lang="en-US" sz="1800" i="1" dirty="0" smtClean="0">
                <a:solidFill>
                  <a:schemeClr val="accent1">
                    <a:lumMod val="75000"/>
                  </a:schemeClr>
                </a:solidFill>
                <a:latin typeface="Times New Roman" panose="02020603050405020304" pitchFamily="18" charset="0"/>
                <a:cs typeface="Times New Roman" panose="02020603050405020304" pitchFamily="18" charset="0"/>
              </a:rPr>
              <a:t> </a:t>
            </a:r>
            <a:r>
              <a:rPr lang="en-US" sz="1800" i="1" dirty="0" smtClean="0">
                <a:solidFill>
                  <a:schemeClr val="accent2"/>
                </a:solidFill>
                <a:latin typeface="Times New Roman" panose="02020603050405020304" pitchFamily="18" charset="0"/>
                <a:cs typeface="Times New Roman" panose="02020603050405020304" pitchFamily="18" charset="0"/>
              </a:rPr>
              <a:t>// Data </a:t>
            </a:r>
            <a:r>
              <a:rPr lang="en-US" sz="1800" i="1" dirty="0" smtClean="0">
                <a:solidFill>
                  <a:schemeClr val="accent1">
                    <a:lumMod val="75000"/>
                  </a:schemeClr>
                </a:solidFill>
                <a:latin typeface="Times New Roman" panose="02020603050405020304" pitchFamily="18" charset="0"/>
                <a:cs typeface="Times New Roman" panose="02020603050405020304" pitchFamily="18" charset="0"/>
              </a:rPr>
              <a:t/>
            </a:r>
            <a:br>
              <a:rPr lang="en-US" sz="1800" i="1" dirty="0" smtClean="0">
                <a:solidFill>
                  <a:schemeClr val="accent1">
                    <a:lumMod val="75000"/>
                  </a:schemeClr>
                </a:solidFill>
                <a:latin typeface="Times New Roman" panose="02020603050405020304" pitchFamily="18" charset="0"/>
                <a:cs typeface="Times New Roman" panose="02020603050405020304" pitchFamily="18" charset="0"/>
              </a:rPr>
            </a:br>
            <a:r>
              <a:rPr lang="en-US" sz="1800" i="1" dirty="0" smtClean="0">
                <a:solidFill>
                  <a:schemeClr val="accent1">
                    <a:lumMod val="75000"/>
                  </a:schemeClr>
                </a:solidFill>
                <a:latin typeface="Times New Roman" panose="02020603050405020304" pitchFamily="18" charset="0"/>
                <a:cs typeface="Times New Roman" panose="02020603050405020304" pitchFamily="18" charset="0"/>
              </a:rPr>
              <a:t>                                            </a:t>
            </a:r>
            <a:r>
              <a:rPr lang="en-US" sz="1800" dirty="0" smtClean="0">
                <a:latin typeface="Courier New" panose="02070309020205020404" pitchFamily="49" charset="0"/>
                <a:cs typeface="Courier New" panose="02070309020205020404" pitchFamily="49" charset="0"/>
              </a:rPr>
              <a:t>"type":"</a:t>
            </a:r>
            <a:r>
              <a:rPr lang="en-US" sz="1800" dirty="0" err="1" smtClean="0">
                <a:latin typeface="Courier New" panose="02070309020205020404" pitchFamily="49" charset="0"/>
                <a:cs typeface="Courier New" panose="02070309020205020404" pitchFamily="49" charset="0"/>
              </a:rPr>
              <a:t>boolean</a:t>
            </a:r>
            <a:r>
              <a:rPr lang="en-US" sz="1800" dirty="0" smtClean="0">
                <a:latin typeface="Courier New" panose="02070309020205020404" pitchFamily="49" charset="0"/>
                <a:cs typeface="Courier New" panose="02070309020205020404" pitchFamily="49" charset="0"/>
              </a:rPr>
              <a:t>“}</a:t>
            </a:r>
            <a:br>
              <a:rPr lang="en-US" sz="1800" dirty="0" smtClean="0">
                <a:latin typeface="Courier New" panose="02070309020205020404" pitchFamily="49" charset="0"/>
                <a:cs typeface="Courier New" panose="02070309020205020404" pitchFamily="49" charset="0"/>
              </a:rPr>
            </a:br>
            <a:r>
              <a:rPr lang="en-US" sz="1800" dirty="0" smtClean="0">
                <a:latin typeface="Courier New" panose="02070309020205020404" pitchFamily="49" charset="0"/>
                <a:cs typeface="Courier New" panose="02070309020205020404" pitchFamily="49" charset="0"/>
              </a:rPr>
              <a:t>        }</a:t>
            </a:r>
            <a:br>
              <a:rPr lang="en-US" sz="1800" dirty="0" smtClean="0">
                <a:latin typeface="Courier New" panose="02070309020205020404" pitchFamily="49" charset="0"/>
                <a:cs typeface="Courier New" panose="02070309020205020404" pitchFamily="49" charset="0"/>
              </a:rPr>
            </a:br>
            <a:r>
              <a:rPr lang="en-US" sz="1800" dirty="0" smtClean="0">
                <a:latin typeface="Courier New" panose="02070309020205020404" pitchFamily="49" charset="0"/>
                <a:cs typeface="Courier New" panose="02070309020205020404" pitchFamily="49" charset="0"/>
              </a:rPr>
              <a:t>    ]},</a:t>
            </a:r>
            <a:br>
              <a:rPr lang="en-US" sz="1800" dirty="0" smtClean="0">
                <a:latin typeface="Courier New" panose="02070309020205020404" pitchFamily="49" charset="0"/>
                <a:cs typeface="Courier New" panose="02070309020205020404" pitchFamily="49" charset="0"/>
              </a:rPr>
            </a:br>
            <a:r>
              <a:rPr lang="en-US" sz="1800" dirty="0" smtClean="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outputData</a:t>
            </a:r>
            <a:r>
              <a:rPr lang="en-US" sz="1800" dirty="0">
                <a:latin typeface="Courier New" panose="02070309020205020404" pitchFamily="49" charset="0"/>
                <a:cs typeface="Courier New" panose="02070309020205020404" pitchFamily="49" charset="0"/>
              </a:rPr>
              <a:t>":{</a:t>
            </a:r>
            <a:br>
              <a:rPr lang="en-US" sz="1800" dirty="0">
                <a:latin typeface="Courier New" panose="02070309020205020404" pitchFamily="49" charset="0"/>
                <a:cs typeface="Courier New" panose="02070309020205020404" pitchFamily="49" charset="0"/>
              </a:rPr>
            </a:br>
            <a:r>
              <a:rPr lang="en-US" sz="1800" dirty="0" smtClean="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type":"object</a:t>
            </a:r>
            <a:r>
              <a:rPr lang="en-US" sz="1800" dirty="0">
                <a:latin typeface="Courier New" panose="02070309020205020404" pitchFamily="49" charset="0"/>
                <a:cs typeface="Courier New" panose="02070309020205020404" pitchFamily="49" charset="0"/>
              </a:rPr>
              <a:t>",</a:t>
            </a:r>
            <a:br>
              <a:rPr lang="en-US" sz="1800" dirty="0">
                <a:latin typeface="Courier New" panose="02070309020205020404" pitchFamily="49" charset="0"/>
                <a:cs typeface="Courier New" panose="02070309020205020404" pitchFamily="49" charset="0"/>
              </a:rPr>
            </a:b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fields":[</a:t>
            </a:r>
            <a:br>
              <a:rPr lang="en-US" sz="1800" dirty="0">
                <a:latin typeface="Courier New" panose="02070309020205020404" pitchFamily="49" charset="0"/>
                <a:cs typeface="Courier New" panose="02070309020205020404" pitchFamily="49" charset="0"/>
              </a:rPr>
            </a:b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name":"value</a:t>
            </a:r>
            <a:r>
              <a:rPr lang="en-US" sz="1800" dirty="0">
                <a:latin typeface="Courier New" panose="02070309020205020404" pitchFamily="49" charset="0"/>
                <a:cs typeface="Courier New" panose="02070309020205020404" pitchFamily="49" charset="0"/>
              </a:rPr>
              <a:t>",</a:t>
            </a:r>
            <a:br>
              <a:rPr lang="en-US" sz="1800" dirty="0">
                <a:latin typeface="Courier New" panose="02070309020205020404" pitchFamily="49" charset="0"/>
                <a:cs typeface="Courier New" panose="02070309020205020404" pitchFamily="49" charset="0"/>
              </a:rPr>
            </a:b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value</a:t>
            </a:r>
            <a:r>
              <a:rPr lang="en-US" sz="1800" dirty="0" smtClean="0">
                <a:latin typeface="Courier New" panose="02070309020205020404" pitchFamily="49" charset="0"/>
                <a:cs typeface="Courier New" panose="02070309020205020404" pitchFamily="49" charset="0"/>
              </a:rPr>
              <a:t>":{</a:t>
            </a:r>
            <a:r>
              <a:rPr lang="en-US" sz="1800" b="1" dirty="0" smtClean="0">
                <a:solidFill>
                  <a:srgbClr val="C00000"/>
                </a:solidFill>
                <a:latin typeface="Courier New" panose="02070309020205020404" pitchFamily="49" charset="0"/>
                <a:cs typeface="Courier New" panose="02070309020205020404" pitchFamily="49" charset="0"/>
              </a:rPr>
              <a:t>"@</a:t>
            </a:r>
            <a:r>
              <a:rPr lang="en-US" sz="1800" b="1" dirty="0">
                <a:solidFill>
                  <a:srgbClr val="C00000"/>
                </a:solidFill>
                <a:latin typeface="Courier New" panose="02070309020205020404" pitchFamily="49" charset="0"/>
                <a:cs typeface="Courier New" panose="02070309020205020404" pitchFamily="49" charset="0"/>
              </a:rPr>
              <a:t>type":["</a:t>
            </a:r>
            <a:r>
              <a:rPr lang="en-US" sz="1800" b="1" dirty="0" err="1">
                <a:solidFill>
                  <a:srgbClr val="C00000"/>
                </a:solidFill>
                <a:latin typeface="Courier New" panose="02070309020205020404" pitchFamily="49" charset="0"/>
                <a:cs typeface="Courier New" panose="02070309020205020404" pitchFamily="49" charset="0"/>
              </a:rPr>
              <a:t>iot:Toggle</a:t>
            </a:r>
            <a:r>
              <a:rPr lang="en-US" sz="1800" b="1" dirty="0">
                <a:solidFill>
                  <a:srgbClr val="C00000"/>
                </a:solidFill>
                <a:latin typeface="Courier New" panose="02070309020205020404" pitchFamily="49" charset="0"/>
                <a:cs typeface="Courier New" panose="02070309020205020404" pitchFamily="49" charset="0"/>
              </a:rPr>
              <a:t>"],</a:t>
            </a:r>
            <a:br>
              <a:rPr lang="en-US" sz="1800" b="1" dirty="0">
                <a:solidFill>
                  <a:srgbClr val="C00000"/>
                </a:solidFill>
                <a:latin typeface="Courier New" panose="02070309020205020404" pitchFamily="49" charset="0"/>
                <a:cs typeface="Courier New" panose="02070309020205020404" pitchFamily="49" charset="0"/>
              </a:rPr>
            </a:b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r>
              <a:rPr lang="en-US" sz="1800" dirty="0">
                <a:latin typeface="Courier New" panose="02070309020205020404" pitchFamily="49" charset="0"/>
                <a:cs typeface="Courier New" panose="02070309020205020404" pitchFamily="49" charset="0"/>
              </a:rPr>
              <a:t>type":"</a:t>
            </a:r>
            <a:r>
              <a:rPr lang="en-US" sz="1800" dirty="0" err="1">
                <a:latin typeface="Courier New" panose="02070309020205020404" pitchFamily="49" charset="0"/>
                <a:cs typeface="Courier New" panose="02070309020205020404" pitchFamily="49" charset="0"/>
              </a:rPr>
              <a:t>boolean</a:t>
            </a:r>
            <a:r>
              <a:rPr lang="en-US" sz="1800" dirty="0" smtClean="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
            </a:r>
            <a:br>
              <a:rPr lang="en-US" sz="1800" dirty="0">
                <a:latin typeface="Courier New" panose="02070309020205020404" pitchFamily="49" charset="0"/>
                <a:cs typeface="Courier New" panose="02070309020205020404" pitchFamily="49" charset="0"/>
              </a:rPr>
            </a:b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
            </a:r>
            <a:br>
              <a:rPr lang="en-US" sz="1800" dirty="0">
                <a:latin typeface="Courier New" panose="02070309020205020404" pitchFamily="49" charset="0"/>
                <a:cs typeface="Courier New" panose="02070309020205020404" pitchFamily="49" charset="0"/>
              </a:rPr>
            </a:b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a:t>
            </a:r>
            <a:r>
              <a:rPr lang="en-US" sz="1200" dirty="0">
                <a:latin typeface="Courier New" panose="02070309020205020404" pitchFamily="49" charset="0"/>
                <a:cs typeface="Courier New" panose="02070309020205020404" pitchFamily="49" charset="0"/>
              </a:rPr>
              <a:t/>
            </a:r>
            <a:br>
              <a:rPr lang="en-US" sz="1200" dirty="0">
                <a:latin typeface="Courier New" panose="02070309020205020404" pitchFamily="49" charset="0"/>
                <a:cs typeface="Courier New" panose="02070309020205020404" pitchFamily="49" charset="0"/>
              </a:rPr>
            </a:br>
            <a:endParaRPr lang="en-US" sz="1200" dirty="0">
              <a:latin typeface="Courier New" panose="02070309020205020404" pitchFamily="49" charset="0"/>
              <a:cs typeface="Courier New" panose="02070309020205020404" pitchFamily="49" charset="0"/>
            </a:endParaRPr>
          </a:p>
        </p:txBody>
      </p:sp>
      <p:sp>
        <p:nvSpPr>
          <p:cNvPr id="12" name="Wolkenförmige Legende 6"/>
          <p:cNvSpPr/>
          <p:nvPr/>
        </p:nvSpPr>
        <p:spPr>
          <a:xfrm>
            <a:off x="8558576" y="1725882"/>
            <a:ext cx="2016224" cy="864096"/>
          </a:xfrm>
          <a:prstGeom prst="cloudCallout">
            <a:avLst>
              <a:gd name="adj1" fmla="val -50547"/>
              <a:gd name="adj2" fmla="val 63547"/>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de-DE" sz="1800" dirty="0"/>
              <a:t>JSON Schema</a:t>
            </a:r>
          </a:p>
        </p:txBody>
      </p:sp>
      <p:sp>
        <p:nvSpPr>
          <p:cNvPr id="7" name="Titel 1"/>
          <p:cNvSpPr>
            <a:spLocks noGrp="1"/>
          </p:cNvSpPr>
          <p:nvPr>
            <p:ph type="title"/>
          </p:nvPr>
        </p:nvSpPr>
        <p:spPr>
          <a:xfrm>
            <a:off x="0" y="-7818"/>
            <a:ext cx="10972799" cy="654183"/>
          </a:xfrm>
        </p:spPr>
        <p:txBody>
          <a:bodyPr>
            <a:normAutofit/>
          </a:bodyPr>
          <a:lstStyle/>
          <a:p>
            <a:r>
              <a:rPr lang="en-US" sz="3600" b="1" dirty="0" smtClean="0">
                <a:latin typeface="+mn-lt"/>
              </a:rPr>
              <a:t>Thing Description Example</a:t>
            </a:r>
            <a:endParaRPr lang="en-US" sz="3600" b="1" dirty="0">
              <a:latin typeface="+mn-lt"/>
            </a:endParaRPr>
          </a:p>
        </p:txBody>
      </p:sp>
    </p:spTree>
    <p:extLst>
      <p:ext uri="{BB962C8B-B14F-4D97-AF65-F5344CB8AC3E}">
        <p14:creationId xmlns:p14="http://schemas.microsoft.com/office/powerpoint/2010/main" val="1536174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xit" presetSubtype="0" fill="hold" grpId="0" nodeType="withEffect">
                                  <p:stCondLst>
                                    <p:cond delay="0"/>
                                  </p:stCondLst>
                                  <p:childTnLst>
                                    <p:anim calcmode="lin" valueType="num">
                                      <p:cBhvr>
                                        <p:cTn id="6" dur="500"/>
                                        <p:tgtEl>
                                          <p:spTgt spid="12"/>
                                        </p:tgtEl>
                                        <p:attrNameLst>
                                          <p:attrName>ppt_w</p:attrName>
                                        </p:attrNameLst>
                                      </p:cBhvr>
                                      <p:tavLst>
                                        <p:tav tm="0">
                                          <p:val>
                                            <p:strVal val="ppt_w"/>
                                          </p:val>
                                        </p:tav>
                                        <p:tav tm="100000">
                                          <p:val>
                                            <p:strVal val="ppt_w*0.70"/>
                                          </p:val>
                                        </p:tav>
                                      </p:tavLst>
                                    </p:anim>
                                    <p:anim calcmode="lin" valueType="num">
                                      <p:cBhvr>
                                        <p:cTn id="7" dur="500"/>
                                        <p:tgtEl>
                                          <p:spTgt spid="12"/>
                                        </p:tgtEl>
                                        <p:attrNameLst>
                                          <p:attrName>ppt_h</p:attrName>
                                        </p:attrNameLst>
                                      </p:cBhvr>
                                      <p:tavLst>
                                        <p:tav tm="0">
                                          <p:val>
                                            <p:strVal val="ppt_h"/>
                                          </p:val>
                                        </p:tav>
                                        <p:tav tm="100000">
                                          <p:val>
                                            <p:strVal val="ppt_h"/>
                                          </p:val>
                                        </p:tav>
                                      </p:tavLst>
                                    </p:anim>
                                    <p:animEffect transition="out" filter="fade">
                                      <p:cBhvr>
                                        <p:cTn id="8" dur="500"/>
                                        <p:tgtEl>
                                          <p:spTgt spid="12"/>
                                        </p:tgtEl>
                                      </p:cBhvr>
                                    </p:animEffect>
                                    <p:set>
                                      <p:cBhvr>
                                        <p:cTn id="9" dur="1" fill="hold">
                                          <p:stCondLst>
                                            <p:cond delay="499"/>
                                          </p:stCondLst>
                                        </p:cTn>
                                        <p:tgtEl>
                                          <p:spTgt spid="12"/>
                                        </p:tgtEl>
                                        <p:attrNameLst>
                                          <p:attrName>style.visibility</p:attrName>
                                        </p:attrNameLst>
                                      </p:cBhvr>
                                      <p:to>
                                        <p:strVal val="hidden"/>
                                      </p:to>
                                    </p:set>
                                  </p:childTnLst>
                                </p:cTn>
                              </p:par>
                              <p:par>
                                <p:cTn id="10" presetID="64" presetClass="path" presetSubtype="0" accel="50000" decel="50000" fill="hold" grpId="0" nodeType="withEffect">
                                  <p:stCondLst>
                                    <p:cond delay="0"/>
                                  </p:stCondLst>
                                  <p:childTnLst>
                                    <p:animMotion origin="layout" path="M 0 3.7037E-7 L 0 -0.73634 " pathEditMode="relative" rAng="0" ptsTypes="AA">
                                      <p:cBhvr>
                                        <p:cTn id="11" dur="2000" fill="hold"/>
                                        <p:tgtEl>
                                          <p:spTgt spid="7"/>
                                        </p:tgtEl>
                                        <p:attrNameLst>
                                          <p:attrName>ppt_x</p:attrName>
                                          <p:attrName>ppt_y</p:attrName>
                                        </p:attrNameLst>
                                      </p:cBhvr>
                                      <p:rCtr x="0" y="-36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07482" y="2979841"/>
            <a:ext cx="10960403" cy="1500187"/>
          </a:xfrm>
        </p:spPr>
        <p:txBody>
          <a:bodyPr>
            <a:normAutofit/>
          </a:bodyPr>
          <a:lstStyle/>
          <a:p>
            <a:r>
              <a:rPr lang="en-US" sz="5400" i="1" dirty="0" smtClean="0">
                <a:latin typeface="+mj-lt"/>
              </a:rPr>
              <a:t>Proof of Concept Work…</a:t>
            </a:r>
            <a:endParaRPr lang="en-US" sz="5400" i="1" dirty="0">
              <a:latin typeface="+mj-lt"/>
            </a:endParaRPr>
          </a:p>
        </p:txBody>
      </p:sp>
      <p:sp>
        <p:nvSpPr>
          <p:cNvPr id="3" name="Slide Number Placeholder 2"/>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17</a:t>
            </a:fld>
            <a:endParaRPr lang="en-US" sz="1067" b="0" i="0" u="none" strike="noStrike" cap="none">
              <a:solidFill>
                <a:srgbClr val="FFFFFF"/>
              </a:solidFill>
              <a:latin typeface="Arial"/>
              <a:ea typeface="Arial"/>
              <a:cs typeface="Arial"/>
              <a:sym typeface="Arial"/>
            </a:endParaRPr>
          </a:p>
        </p:txBody>
      </p:sp>
      <p:sp>
        <p:nvSpPr>
          <p:cNvPr id="4" name="Title 3"/>
          <p:cNvSpPr>
            <a:spLocks noGrp="1"/>
          </p:cNvSpPr>
          <p:nvPr>
            <p:ph type="title"/>
          </p:nvPr>
        </p:nvSpPr>
        <p:spPr/>
        <p:txBody>
          <a:bodyPr>
            <a:normAutofit/>
          </a:bodyPr>
          <a:lstStyle/>
          <a:p>
            <a:r>
              <a:rPr lang="en-US" sz="5400" b="1" dirty="0" smtClean="0">
                <a:solidFill>
                  <a:schemeClr val="tx1"/>
                </a:solidFill>
                <a:latin typeface="+mn-lt"/>
              </a:rPr>
              <a:t>Now!</a:t>
            </a:r>
            <a:endParaRPr lang="en-US" sz="5400" b="1" dirty="0">
              <a:solidFill>
                <a:schemeClr val="tx1"/>
              </a:solidFill>
              <a:latin typeface="+mn-lt"/>
            </a:endParaRPr>
          </a:p>
        </p:txBody>
      </p:sp>
    </p:spTree>
    <p:extLst>
      <p:ext uri="{BB962C8B-B14F-4D97-AF65-F5344CB8AC3E}">
        <p14:creationId xmlns:p14="http://schemas.microsoft.com/office/powerpoint/2010/main" val="17898400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18</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374073" y="1132609"/>
            <a:ext cx="11464778" cy="5299907"/>
          </a:xfrm>
        </p:spPr>
        <p:txBody>
          <a:bodyPr>
            <a:noAutofit/>
          </a:bodyPr>
          <a:lstStyle/>
          <a:p>
            <a:pPr marL="457200" indent="-457200">
              <a:buFont typeface="Arial" panose="020B0604020202020204" pitchFamily="34" charset="0"/>
              <a:buChar char="•"/>
            </a:pPr>
            <a:r>
              <a:rPr lang="en-US" sz="3600" b="1" dirty="0" smtClean="0">
                <a:solidFill>
                  <a:schemeClr val="accent5"/>
                </a:solidFill>
                <a:latin typeface="+mj-lt"/>
              </a:rPr>
              <a:t>Understand</a:t>
            </a:r>
            <a:r>
              <a:rPr lang="en-US" sz="3600" b="1" i="1" dirty="0" smtClean="0">
                <a:solidFill>
                  <a:schemeClr val="accent2">
                    <a:lumMod val="75000"/>
                  </a:schemeClr>
                </a:solidFill>
                <a:latin typeface="+mj-lt"/>
              </a:rPr>
              <a:t> </a:t>
            </a:r>
            <a:r>
              <a:rPr lang="en-US" sz="3600" i="1" dirty="0" smtClean="0">
                <a:solidFill>
                  <a:schemeClr val="accent2">
                    <a:lumMod val="75000"/>
                  </a:schemeClr>
                </a:solidFill>
                <a:latin typeface="+mj-lt"/>
              </a:rPr>
              <a:t>the relationships of different technologies </a:t>
            </a:r>
          </a:p>
          <a:p>
            <a:pPr marL="457200" indent="-457200">
              <a:buFont typeface="Arial" panose="020B0604020202020204" pitchFamily="34" charset="0"/>
              <a:buChar char="•"/>
            </a:pPr>
            <a:r>
              <a:rPr lang="en-US" sz="3600" b="1" dirty="0" smtClean="0">
                <a:solidFill>
                  <a:schemeClr val="accent5"/>
                </a:solidFill>
                <a:latin typeface="+mj-lt"/>
              </a:rPr>
              <a:t>Identify</a:t>
            </a:r>
            <a:r>
              <a:rPr lang="en-US" sz="3600" i="1" dirty="0" smtClean="0">
                <a:solidFill>
                  <a:schemeClr val="accent2">
                    <a:lumMod val="75000"/>
                  </a:schemeClr>
                </a:solidFill>
                <a:latin typeface="+mj-lt"/>
              </a:rPr>
              <a:t> technology and standards gaps</a:t>
            </a:r>
          </a:p>
          <a:p>
            <a:pPr marL="457200" indent="-457200">
              <a:buFont typeface="Arial" panose="020B0604020202020204" pitchFamily="34" charset="0"/>
              <a:buChar char="•"/>
            </a:pPr>
            <a:r>
              <a:rPr lang="en-US" sz="3600" b="1" i="1" dirty="0" smtClean="0">
                <a:solidFill>
                  <a:schemeClr val="accent5"/>
                </a:solidFill>
                <a:latin typeface="+mj-lt"/>
              </a:rPr>
              <a:t>Overcome</a:t>
            </a:r>
            <a:r>
              <a:rPr lang="en-US" sz="3600" i="1" dirty="0" smtClean="0">
                <a:solidFill>
                  <a:schemeClr val="accent2">
                    <a:lumMod val="75000"/>
                  </a:schemeClr>
                </a:solidFill>
                <a:latin typeface="+mj-lt"/>
              </a:rPr>
              <a:t> specific technical obstacles and gaps</a:t>
            </a:r>
          </a:p>
          <a:p>
            <a:pPr marL="457200" indent="-457200">
              <a:buFont typeface="Arial" panose="020B0604020202020204" pitchFamily="34" charset="0"/>
              <a:buChar char="•"/>
            </a:pPr>
            <a:r>
              <a:rPr lang="en-US" sz="3600" b="1" dirty="0" smtClean="0">
                <a:solidFill>
                  <a:schemeClr val="accent5"/>
                </a:solidFill>
                <a:latin typeface="+mj-lt"/>
              </a:rPr>
              <a:t>Demonstrate</a:t>
            </a:r>
            <a:r>
              <a:rPr lang="en-US" sz="3600" i="1" dirty="0" smtClean="0">
                <a:solidFill>
                  <a:schemeClr val="accent2">
                    <a:lumMod val="75000"/>
                  </a:schemeClr>
                </a:solidFill>
                <a:latin typeface="+mj-lt"/>
              </a:rPr>
              <a:t> the business value of new technologies </a:t>
            </a:r>
          </a:p>
          <a:p>
            <a:pPr marL="457200" indent="-457200">
              <a:buFont typeface="Arial" panose="020B0604020202020204" pitchFamily="34" charset="0"/>
              <a:buChar char="•"/>
            </a:pPr>
            <a:r>
              <a:rPr lang="en-US" sz="3600" b="1" i="1" dirty="0" smtClean="0">
                <a:solidFill>
                  <a:schemeClr val="accent5"/>
                </a:solidFill>
                <a:latin typeface="+mj-lt"/>
              </a:rPr>
              <a:t>Test</a:t>
            </a:r>
            <a:r>
              <a:rPr lang="en-US" sz="3600" i="1" dirty="0" smtClean="0">
                <a:solidFill>
                  <a:schemeClr val="accent2">
                    <a:lumMod val="75000"/>
                  </a:schemeClr>
                </a:solidFill>
                <a:latin typeface="+mj-lt"/>
              </a:rPr>
              <a:t> integration patterns for multiple technologies </a:t>
            </a:r>
          </a:p>
          <a:p>
            <a:pPr marL="457200" indent="-457200">
              <a:buFont typeface="Arial" panose="020B0604020202020204" pitchFamily="34" charset="0"/>
              <a:buChar char="•"/>
            </a:pPr>
            <a:r>
              <a:rPr lang="en-US" sz="3600" b="1" dirty="0" smtClean="0">
                <a:solidFill>
                  <a:schemeClr val="accent5"/>
                </a:solidFill>
                <a:latin typeface="+mj-lt"/>
              </a:rPr>
              <a:t>Advance</a:t>
            </a:r>
            <a:r>
              <a:rPr lang="en-US" sz="3600" i="1" dirty="0" smtClean="0">
                <a:solidFill>
                  <a:schemeClr val="accent2">
                    <a:lumMod val="75000"/>
                  </a:schemeClr>
                </a:solidFill>
                <a:latin typeface="+mj-lt"/>
              </a:rPr>
              <a:t> engagements with key ecosystem players</a:t>
            </a:r>
          </a:p>
        </p:txBody>
      </p:sp>
      <p:sp>
        <p:nvSpPr>
          <p:cNvPr id="4" name="Title 3"/>
          <p:cNvSpPr>
            <a:spLocks noGrp="1"/>
          </p:cNvSpPr>
          <p:nvPr>
            <p:ph type="title"/>
          </p:nvPr>
        </p:nvSpPr>
        <p:spPr>
          <a:xfrm>
            <a:off x="374073" y="85821"/>
            <a:ext cx="10699109" cy="853440"/>
          </a:xfrm>
        </p:spPr>
        <p:txBody>
          <a:bodyPr>
            <a:normAutofit/>
          </a:bodyPr>
          <a:lstStyle/>
          <a:p>
            <a:r>
              <a:rPr lang="en-US" sz="4400" b="1" dirty="0" smtClean="0">
                <a:solidFill>
                  <a:schemeClr val="tx1"/>
                </a:solidFill>
                <a:latin typeface="+mn-lt"/>
              </a:rPr>
              <a:t>Proof of Concept Development Goals</a:t>
            </a:r>
            <a:endParaRPr lang="en-US" sz="4400" b="1" dirty="0">
              <a:solidFill>
                <a:schemeClr val="tx1"/>
              </a:solidFill>
              <a:latin typeface="+mn-lt"/>
            </a:endParaRPr>
          </a:p>
        </p:txBody>
      </p:sp>
    </p:spTree>
    <p:extLst>
      <p:ext uri="{BB962C8B-B14F-4D97-AF65-F5344CB8AC3E}">
        <p14:creationId xmlns:p14="http://schemas.microsoft.com/office/powerpoint/2010/main" val="34567549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19</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374073" y="862445"/>
            <a:ext cx="11464778" cy="5935196"/>
          </a:xfrm>
        </p:spPr>
        <p:txBody>
          <a:bodyPr>
            <a:normAutofit/>
          </a:bodyPr>
          <a:lstStyle/>
          <a:p>
            <a:pPr marL="457200" indent="-457200">
              <a:buAutoNum type="arabicPeriod"/>
            </a:pPr>
            <a:r>
              <a:rPr lang="en-US" b="1" dirty="0" smtClean="0">
                <a:solidFill>
                  <a:schemeClr val="accent2"/>
                </a:solidFill>
                <a:latin typeface="+mj-lt"/>
              </a:rPr>
              <a:t>Metadata Bridging </a:t>
            </a:r>
            <a:r>
              <a:rPr lang="en-US" dirty="0" smtClean="0">
                <a:solidFill>
                  <a:schemeClr val="accent2"/>
                </a:solidFill>
                <a:latin typeface="+mj-lt"/>
              </a:rPr>
              <a:t>(value: increase adoption and applicability)</a:t>
            </a:r>
          </a:p>
          <a:p>
            <a:pPr lvl="1" indent="0">
              <a:buNone/>
            </a:pPr>
            <a:r>
              <a:rPr lang="en-US" dirty="0" smtClean="0">
                <a:latin typeface="+mj-lt"/>
                <a:sym typeface="Wingdings" panose="05000000000000000000" pitchFamily="2" charset="2"/>
              </a:rPr>
              <a:t> Support </a:t>
            </a:r>
            <a:r>
              <a:rPr lang="en-US" i="1" dirty="0">
                <a:latin typeface="+mj-lt"/>
                <a:sym typeface="Wingdings" panose="05000000000000000000" pitchFamily="2" charset="2"/>
              </a:rPr>
              <a:t>all</a:t>
            </a:r>
            <a:r>
              <a:rPr lang="en-US" dirty="0">
                <a:latin typeface="+mj-lt"/>
                <a:sym typeface="Wingdings" panose="05000000000000000000" pitchFamily="2" charset="2"/>
              </a:rPr>
              <a:t> existing </a:t>
            </a:r>
            <a:r>
              <a:rPr lang="en-US" dirty="0" err="1">
                <a:latin typeface="+mj-lt"/>
                <a:sym typeface="Wingdings" panose="05000000000000000000" pitchFamily="2" charset="2"/>
              </a:rPr>
              <a:t>IoT</a:t>
            </a:r>
            <a:r>
              <a:rPr lang="en-US" dirty="0">
                <a:latin typeface="+mj-lt"/>
                <a:sym typeface="Wingdings" panose="05000000000000000000" pitchFamily="2" charset="2"/>
              </a:rPr>
              <a:t> devices from </a:t>
            </a:r>
            <a:r>
              <a:rPr lang="en-US" i="1" dirty="0">
                <a:latin typeface="+mj-lt"/>
                <a:sym typeface="Wingdings" panose="05000000000000000000" pitchFamily="2" charset="2"/>
              </a:rPr>
              <a:t>multiple</a:t>
            </a:r>
            <a:r>
              <a:rPr lang="en-US" dirty="0">
                <a:latin typeface="+mj-lt"/>
                <a:sym typeface="Wingdings" panose="05000000000000000000" pitchFamily="2" charset="2"/>
              </a:rPr>
              <a:t> ecosystems</a:t>
            </a:r>
          </a:p>
          <a:p>
            <a:pPr lvl="1"/>
            <a:r>
              <a:rPr lang="en-US" dirty="0" smtClean="0">
                <a:latin typeface="+mj-lt"/>
                <a:sym typeface="Wingdings" panose="05000000000000000000" pitchFamily="2" charset="2"/>
              </a:rPr>
              <a:t>Rather than trying to bridge data peer-to-peer, bridge </a:t>
            </a:r>
            <a:r>
              <a:rPr lang="en-US" i="1" dirty="0" smtClean="0">
                <a:latin typeface="+mj-lt"/>
                <a:sym typeface="Wingdings" panose="05000000000000000000" pitchFamily="2" charset="2"/>
              </a:rPr>
              <a:t>metadata</a:t>
            </a:r>
          </a:p>
          <a:p>
            <a:pPr lvl="1"/>
            <a:r>
              <a:rPr lang="en-US" dirty="0" smtClean="0">
                <a:latin typeface="+mj-lt"/>
                <a:sym typeface="Wingdings" panose="05000000000000000000" pitchFamily="2" charset="2"/>
              </a:rPr>
              <a:t>Supports end-to-end security since data translation can be pushed to secure endpoints</a:t>
            </a:r>
          </a:p>
          <a:p>
            <a:pPr marL="457200" indent="-457200">
              <a:buFont typeface="+mj-lt"/>
              <a:buAutoNum type="arabicPeriod"/>
            </a:pPr>
            <a:r>
              <a:rPr lang="en-US" b="1" dirty="0" smtClean="0">
                <a:solidFill>
                  <a:schemeClr val="accent2"/>
                </a:solidFill>
                <a:latin typeface="+mj-lt"/>
                <a:sym typeface="Wingdings" panose="05000000000000000000" pitchFamily="2" charset="2"/>
              </a:rPr>
              <a:t>Semantic Voice </a:t>
            </a:r>
            <a:r>
              <a:rPr lang="en-US" b="1" dirty="0">
                <a:solidFill>
                  <a:schemeClr val="accent2"/>
                </a:solidFill>
                <a:latin typeface="+mj-lt"/>
                <a:sym typeface="Wingdings" panose="05000000000000000000" pitchFamily="2" charset="2"/>
              </a:rPr>
              <a:t>C</a:t>
            </a:r>
            <a:r>
              <a:rPr lang="en-US" b="1" dirty="0" smtClean="0">
                <a:solidFill>
                  <a:schemeClr val="accent2"/>
                </a:solidFill>
                <a:latin typeface="+mj-lt"/>
                <a:sym typeface="Wingdings" panose="05000000000000000000" pitchFamily="2" charset="2"/>
              </a:rPr>
              <a:t>ontrol </a:t>
            </a:r>
            <a:r>
              <a:rPr lang="en-US" dirty="0" smtClean="0">
                <a:solidFill>
                  <a:schemeClr val="accent2"/>
                </a:solidFill>
                <a:latin typeface="+mj-lt"/>
                <a:sym typeface="Wingdings" panose="05000000000000000000" pitchFamily="2" charset="2"/>
              </a:rPr>
              <a:t>(value: demonstrate utility, engage key ecosystem player)</a:t>
            </a:r>
          </a:p>
          <a:p>
            <a:pPr lvl="1">
              <a:buFont typeface="Wingdings" panose="05000000000000000000" pitchFamily="2" charset="2"/>
              <a:buChar char="à"/>
            </a:pPr>
            <a:r>
              <a:rPr lang="en-US" dirty="0" smtClean="0">
                <a:latin typeface="+mj-lt"/>
                <a:sym typeface="Wingdings" panose="05000000000000000000" pitchFamily="2" charset="2"/>
              </a:rPr>
              <a:t> Support </a:t>
            </a:r>
            <a:r>
              <a:rPr lang="en-US" i="1" dirty="0" smtClean="0">
                <a:latin typeface="+mj-lt"/>
                <a:sym typeface="Wingdings" panose="05000000000000000000" pitchFamily="2" charset="2"/>
              </a:rPr>
              <a:t>any</a:t>
            </a:r>
            <a:r>
              <a:rPr lang="en-US" dirty="0" smtClean="0">
                <a:latin typeface="+mj-lt"/>
                <a:sym typeface="Wingdings" panose="05000000000000000000" pitchFamily="2" charset="2"/>
              </a:rPr>
              <a:t> </a:t>
            </a:r>
            <a:r>
              <a:rPr lang="en-US" dirty="0" err="1" smtClean="0">
                <a:latin typeface="+mj-lt"/>
                <a:sym typeface="Wingdings" panose="05000000000000000000" pitchFamily="2" charset="2"/>
              </a:rPr>
              <a:t>IoT</a:t>
            </a:r>
            <a:r>
              <a:rPr lang="en-US" dirty="0" smtClean="0">
                <a:latin typeface="+mj-lt"/>
                <a:sym typeface="Wingdings" panose="05000000000000000000" pitchFamily="2" charset="2"/>
              </a:rPr>
              <a:t> device with adaptive semantic voice controls</a:t>
            </a:r>
          </a:p>
          <a:p>
            <a:pPr marL="457200" indent="-457200">
              <a:buFont typeface="+mj-lt"/>
              <a:buAutoNum type="arabicPeriod"/>
            </a:pPr>
            <a:r>
              <a:rPr lang="en-US" b="1" dirty="0" smtClean="0">
                <a:solidFill>
                  <a:schemeClr val="accent2"/>
                </a:solidFill>
                <a:latin typeface="+mj-lt"/>
                <a:sym typeface="Wingdings" panose="05000000000000000000" pitchFamily="2" charset="2"/>
              </a:rPr>
              <a:t>Fog Integration </a:t>
            </a:r>
            <a:r>
              <a:rPr lang="en-US" dirty="0" smtClean="0">
                <a:solidFill>
                  <a:schemeClr val="accent2"/>
                </a:solidFill>
                <a:latin typeface="+mj-lt"/>
                <a:sym typeface="Wingdings" panose="05000000000000000000" pitchFamily="2" charset="2"/>
              </a:rPr>
              <a:t>(value: develop support for ubiquitous localized services)</a:t>
            </a:r>
          </a:p>
          <a:p>
            <a:pPr lvl="1">
              <a:buFont typeface="Wingdings" panose="05000000000000000000" pitchFamily="2" charset="2"/>
              <a:buChar char="à"/>
            </a:pPr>
            <a:r>
              <a:rPr lang="en-US" dirty="0" smtClean="0">
                <a:latin typeface="+mj-lt"/>
                <a:sym typeface="Wingdings" panose="05000000000000000000" pitchFamily="2" charset="2"/>
              </a:rPr>
              <a:t> Deploy using local compute resources for proxies, translators, and acceleration</a:t>
            </a:r>
          </a:p>
          <a:p>
            <a:pPr marL="457200" indent="-457200">
              <a:buFont typeface="+mj-lt"/>
              <a:buAutoNum type="arabicPeriod"/>
            </a:pPr>
            <a:r>
              <a:rPr lang="en-US" b="1" dirty="0" smtClean="0">
                <a:solidFill>
                  <a:schemeClr val="accent2"/>
                </a:solidFill>
                <a:latin typeface="+mj-lt"/>
                <a:sym typeface="Wingdings" panose="05000000000000000000" pitchFamily="2" charset="2"/>
              </a:rPr>
              <a:t>Service-Oriented Development System </a:t>
            </a:r>
            <a:r>
              <a:rPr lang="en-US" dirty="0" smtClean="0">
                <a:solidFill>
                  <a:schemeClr val="accent2"/>
                </a:solidFill>
                <a:latin typeface="+mj-lt"/>
                <a:sym typeface="Wingdings" panose="05000000000000000000" pitchFamily="2" charset="2"/>
              </a:rPr>
              <a:t>(value: support ecosystem development)</a:t>
            </a:r>
            <a:endParaRPr lang="en-US" dirty="0">
              <a:solidFill>
                <a:schemeClr val="accent2"/>
              </a:solidFill>
              <a:latin typeface="+mj-lt"/>
              <a:sym typeface="Wingdings" panose="05000000000000000000" pitchFamily="2" charset="2"/>
            </a:endParaRPr>
          </a:p>
          <a:p>
            <a:pPr lvl="1" indent="0">
              <a:buNone/>
            </a:pPr>
            <a:r>
              <a:rPr lang="en-US" dirty="0" smtClean="0">
                <a:latin typeface="+mj-lt"/>
                <a:sym typeface="Wingdings" panose="05000000000000000000" pitchFamily="2" charset="2"/>
              </a:rPr>
              <a:t> Support development and deployment of code for services, not (just) devices</a:t>
            </a:r>
          </a:p>
        </p:txBody>
      </p:sp>
      <p:sp>
        <p:nvSpPr>
          <p:cNvPr id="4" name="Title 3"/>
          <p:cNvSpPr>
            <a:spLocks noGrp="1"/>
          </p:cNvSpPr>
          <p:nvPr>
            <p:ph type="title"/>
          </p:nvPr>
        </p:nvSpPr>
        <p:spPr>
          <a:xfrm>
            <a:off x="374073" y="85821"/>
            <a:ext cx="10699109" cy="853440"/>
          </a:xfrm>
        </p:spPr>
        <p:txBody>
          <a:bodyPr/>
          <a:lstStyle/>
          <a:p>
            <a:r>
              <a:rPr lang="en-US" b="1" dirty="0" smtClean="0">
                <a:solidFill>
                  <a:schemeClr val="tx1"/>
                </a:solidFill>
                <a:latin typeface="+mn-lt"/>
              </a:rPr>
              <a:t>Stages</a:t>
            </a:r>
            <a:endParaRPr lang="en-US" b="1" dirty="0">
              <a:solidFill>
                <a:schemeClr val="tx1"/>
              </a:solidFill>
              <a:latin typeface="+mn-lt"/>
            </a:endParaRPr>
          </a:p>
        </p:txBody>
      </p:sp>
    </p:spTree>
    <p:extLst>
      <p:ext uri="{BB962C8B-B14F-4D97-AF65-F5344CB8AC3E}">
        <p14:creationId xmlns:p14="http://schemas.microsoft.com/office/powerpoint/2010/main" val="3754759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2</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405245" y="949144"/>
            <a:ext cx="11433606" cy="5665934"/>
          </a:xfrm>
        </p:spPr>
        <p:txBody>
          <a:bodyPr>
            <a:noAutofit/>
          </a:bodyPr>
          <a:lstStyle/>
          <a:p>
            <a:pPr>
              <a:spcBef>
                <a:spcPts val="600"/>
              </a:spcBef>
            </a:pPr>
            <a:r>
              <a:rPr lang="en-US" sz="2800" b="1" dirty="0" smtClean="0">
                <a:latin typeface="+mj-lt"/>
              </a:rPr>
              <a:t>What</a:t>
            </a:r>
            <a:r>
              <a:rPr lang="en-US" sz="2800" dirty="0" smtClean="0">
                <a:latin typeface="+mj-lt"/>
              </a:rPr>
              <a:t> is semantic </a:t>
            </a:r>
            <a:r>
              <a:rPr lang="en-US" sz="2800" dirty="0">
                <a:latin typeface="+mj-lt"/>
              </a:rPr>
              <a:t>i</a:t>
            </a:r>
            <a:r>
              <a:rPr lang="en-US" sz="2800" dirty="0" smtClean="0">
                <a:latin typeface="+mj-lt"/>
              </a:rPr>
              <a:t>nteroperability?</a:t>
            </a:r>
          </a:p>
          <a:p>
            <a:pPr>
              <a:spcBef>
                <a:spcPts val="600"/>
              </a:spcBef>
            </a:pPr>
            <a:r>
              <a:rPr lang="en-US" sz="2800" b="1" dirty="0" smtClean="0">
                <a:latin typeface="+mj-lt"/>
              </a:rPr>
              <a:t>Why</a:t>
            </a:r>
            <a:r>
              <a:rPr lang="en-US" sz="2800" dirty="0" smtClean="0">
                <a:latin typeface="+mj-lt"/>
              </a:rPr>
              <a:t> do we care, in the context of </a:t>
            </a:r>
            <a:r>
              <a:rPr lang="en-US" sz="2800" dirty="0" err="1" smtClean="0">
                <a:latin typeface="+mj-lt"/>
              </a:rPr>
              <a:t>IoT</a:t>
            </a:r>
            <a:r>
              <a:rPr lang="en-US" sz="2800" dirty="0" smtClean="0">
                <a:latin typeface="+mj-lt"/>
              </a:rPr>
              <a:t>?</a:t>
            </a:r>
          </a:p>
          <a:p>
            <a:pPr>
              <a:spcBef>
                <a:spcPts val="600"/>
              </a:spcBef>
            </a:pPr>
            <a:r>
              <a:rPr lang="en-US" sz="2800" b="1" dirty="0" smtClean="0">
                <a:latin typeface="+mj-lt"/>
              </a:rPr>
              <a:t>How</a:t>
            </a:r>
            <a:r>
              <a:rPr lang="en-US" sz="2800" dirty="0" smtClean="0">
                <a:latin typeface="+mj-lt"/>
              </a:rPr>
              <a:t> we implement it?</a:t>
            </a:r>
          </a:p>
          <a:p>
            <a:pPr>
              <a:spcBef>
                <a:spcPts val="600"/>
              </a:spcBef>
            </a:pPr>
            <a:r>
              <a:rPr lang="en-US" sz="2800" b="1" dirty="0" smtClean="0">
                <a:latin typeface="+mj-lt"/>
              </a:rPr>
              <a:t>Now</a:t>
            </a:r>
            <a:r>
              <a:rPr lang="en-US" sz="2800" dirty="0" smtClean="0">
                <a:latin typeface="+mj-lt"/>
              </a:rPr>
              <a:t> some recent activity…</a:t>
            </a:r>
          </a:p>
          <a:p>
            <a:pPr marL="787400" lvl="1" indent="-342900">
              <a:buFont typeface="Arial" panose="020B0604020202020204" pitchFamily="34" charset="0"/>
              <a:buChar char="•"/>
            </a:pPr>
            <a:r>
              <a:rPr lang="en-US" sz="2800" b="1" dirty="0" smtClean="0">
                <a:solidFill>
                  <a:schemeClr val="accent2"/>
                </a:solidFill>
                <a:latin typeface="+mj-lt"/>
              </a:rPr>
              <a:t>Web of Things </a:t>
            </a:r>
            <a:r>
              <a:rPr lang="en-US" sz="2800" dirty="0" smtClean="0">
                <a:solidFill>
                  <a:schemeClr val="accent2"/>
                </a:solidFill>
                <a:latin typeface="+mj-lt"/>
              </a:rPr>
              <a:t>– Thing description and semantic discovery</a:t>
            </a:r>
          </a:p>
          <a:p>
            <a:pPr marL="787400" lvl="1" indent="-342900">
              <a:buFont typeface="Arial" panose="020B0604020202020204" pitchFamily="34" charset="0"/>
              <a:buChar char="•"/>
            </a:pPr>
            <a:r>
              <a:rPr lang="en-US" sz="2800" b="1" dirty="0" smtClean="0">
                <a:solidFill>
                  <a:schemeClr val="accent2"/>
                </a:solidFill>
                <a:latin typeface="+mj-lt"/>
              </a:rPr>
              <a:t>iotschema.org</a:t>
            </a:r>
            <a:r>
              <a:rPr lang="en-US" sz="2800" dirty="0" smtClean="0">
                <a:solidFill>
                  <a:schemeClr val="accent2"/>
                </a:solidFill>
                <a:latin typeface="+mj-lt"/>
              </a:rPr>
              <a:t> – </a:t>
            </a:r>
            <a:r>
              <a:rPr lang="en-US" sz="2800" dirty="0" err="1" smtClean="0">
                <a:solidFill>
                  <a:schemeClr val="accent2"/>
                </a:solidFill>
                <a:latin typeface="+mj-lt"/>
              </a:rPr>
              <a:t>IoT</a:t>
            </a:r>
            <a:r>
              <a:rPr lang="en-US" sz="2800" dirty="0" smtClean="0">
                <a:solidFill>
                  <a:schemeClr val="accent2"/>
                </a:solidFill>
                <a:latin typeface="+mj-lt"/>
              </a:rPr>
              <a:t> ontology</a:t>
            </a:r>
          </a:p>
          <a:p>
            <a:pPr marL="787400" lvl="1" indent="-342900">
              <a:buFont typeface="Arial" panose="020B0604020202020204" pitchFamily="34" charset="0"/>
              <a:buChar char="•"/>
            </a:pPr>
            <a:r>
              <a:rPr lang="en-US" sz="2800" b="1" dirty="0" smtClean="0">
                <a:solidFill>
                  <a:schemeClr val="accent2"/>
                </a:solidFill>
                <a:latin typeface="+mj-lt"/>
              </a:rPr>
              <a:t>OCF metadata bridge</a:t>
            </a:r>
            <a:r>
              <a:rPr lang="en-US" sz="2800" dirty="0" smtClean="0">
                <a:solidFill>
                  <a:schemeClr val="accent2"/>
                </a:solidFill>
                <a:latin typeface="+mj-lt"/>
              </a:rPr>
              <a:t> – dynamically translate OCF metadata to TDs</a:t>
            </a:r>
          </a:p>
          <a:p>
            <a:pPr marL="787400" lvl="1" indent="-342900">
              <a:buFont typeface="Arial" panose="020B0604020202020204" pitchFamily="34" charset="0"/>
              <a:buChar char="•"/>
            </a:pPr>
            <a:r>
              <a:rPr lang="en-US" sz="2800" b="1" dirty="0" smtClean="0">
                <a:solidFill>
                  <a:schemeClr val="accent2"/>
                </a:solidFill>
                <a:latin typeface="+mj-lt"/>
              </a:rPr>
              <a:t>AVS integration </a:t>
            </a:r>
            <a:r>
              <a:rPr lang="en-US" sz="2800" dirty="0" smtClean="0">
                <a:solidFill>
                  <a:schemeClr val="accent2"/>
                </a:solidFill>
                <a:latin typeface="+mj-lt"/>
              </a:rPr>
              <a:t>(work in progress) – translate AVS intents to </a:t>
            </a:r>
            <a:r>
              <a:rPr lang="en-US" sz="2800" dirty="0" err="1" smtClean="0">
                <a:solidFill>
                  <a:schemeClr val="accent2"/>
                </a:solidFill>
                <a:latin typeface="+mj-lt"/>
              </a:rPr>
              <a:t>IoT</a:t>
            </a:r>
            <a:r>
              <a:rPr lang="en-US" sz="2800" dirty="0" smtClean="0">
                <a:solidFill>
                  <a:schemeClr val="accent2"/>
                </a:solidFill>
                <a:latin typeface="+mj-lt"/>
              </a:rPr>
              <a:t> ontology</a:t>
            </a:r>
          </a:p>
          <a:p>
            <a:pPr marL="787400" lvl="1" indent="-342900">
              <a:buFont typeface="Arial" panose="020B0604020202020204" pitchFamily="34" charset="0"/>
              <a:buChar char="•"/>
            </a:pPr>
            <a:r>
              <a:rPr lang="en-US" sz="2800" b="1" dirty="0">
                <a:solidFill>
                  <a:schemeClr val="accent2"/>
                </a:solidFill>
                <a:latin typeface="+mj-lt"/>
              </a:rPr>
              <a:t>F</a:t>
            </a:r>
            <a:r>
              <a:rPr lang="en-US" sz="2800" b="1" dirty="0" smtClean="0">
                <a:solidFill>
                  <a:schemeClr val="accent2"/>
                </a:solidFill>
                <a:latin typeface="+mj-lt"/>
              </a:rPr>
              <a:t>og service integration </a:t>
            </a:r>
            <a:r>
              <a:rPr lang="en-US" sz="2800" dirty="0" smtClean="0">
                <a:solidFill>
                  <a:schemeClr val="accent2"/>
                </a:solidFill>
                <a:latin typeface="+mj-lt"/>
              </a:rPr>
              <a:t>(planned) – services as discoverable “things”</a:t>
            </a:r>
          </a:p>
          <a:p>
            <a:pPr marL="342900" indent="-342900">
              <a:buFont typeface="Arial" panose="020B0604020202020204" pitchFamily="34" charset="0"/>
              <a:buChar char="•"/>
            </a:pPr>
            <a:endParaRPr lang="en-US" dirty="0">
              <a:solidFill>
                <a:schemeClr val="accent2"/>
              </a:solidFill>
            </a:endParaRPr>
          </a:p>
        </p:txBody>
      </p:sp>
      <p:sp>
        <p:nvSpPr>
          <p:cNvPr id="4" name="Title 3"/>
          <p:cNvSpPr>
            <a:spLocks noGrp="1"/>
          </p:cNvSpPr>
          <p:nvPr>
            <p:ph type="title"/>
          </p:nvPr>
        </p:nvSpPr>
        <p:spPr>
          <a:xfrm>
            <a:off x="405245" y="218209"/>
            <a:ext cx="10667937" cy="807602"/>
          </a:xfrm>
        </p:spPr>
        <p:txBody>
          <a:bodyPr>
            <a:normAutofit/>
          </a:bodyPr>
          <a:lstStyle/>
          <a:p>
            <a:r>
              <a:rPr lang="en-US" sz="4000" b="1" dirty="0" smtClean="0">
                <a:solidFill>
                  <a:schemeClr val="tx1"/>
                </a:solidFill>
                <a:latin typeface="+mn-lt"/>
              </a:rPr>
              <a:t>Agenda</a:t>
            </a:r>
            <a:endParaRPr lang="en-US" sz="4000" b="1" dirty="0">
              <a:solidFill>
                <a:schemeClr val="tx1"/>
              </a:solidFill>
              <a:latin typeface="+mn-lt"/>
            </a:endParaRPr>
          </a:p>
        </p:txBody>
      </p:sp>
    </p:spTree>
    <p:extLst>
      <p:ext uri="{BB962C8B-B14F-4D97-AF65-F5344CB8AC3E}">
        <p14:creationId xmlns:p14="http://schemas.microsoft.com/office/powerpoint/2010/main" val="289436711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2"/>
          </p:nvPr>
        </p:nvPicPr>
        <p:blipFill rotWithShape="1">
          <a:blip r:embed="rId2">
            <a:extLst>
              <a:ext uri="{28A0092B-C50C-407E-A947-70E740481C1C}">
                <a14:useLocalDpi xmlns:a14="http://schemas.microsoft.com/office/drawing/2010/main" val="0"/>
              </a:ext>
            </a:extLst>
          </a:blip>
          <a:srcRect l="13023" t="303" r="16061"/>
          <a:stretch/>
        </p:blipFill>
        <p:spPr>
          <a:xfrm>
            <a:off x="5798127" y="0"/>
            <a:ext cx="6393872" cy="6858000"/>
          </a:xfrm>
        </p:spPr>
      </p:pic>
      <p:sp>
        <p:nvSpPr>
          <p:cNvPr id="3" name="Title 2"/>
          <p:cNvSpPr>
            <a:spLocks noGrp="1"/>
          </p:cNvSpPr>
          <p:nvPr>
            <p:ph type="title"/>
          </p:nvPr>
        </p:nvSpPr>
        <p:spPr>
          <a:xfrm>
            <a:off x="124691" y="0"/>
            <a:ext cx="5825260" cy="1158239"/>
          </a:xfrm>
        </p:spPr>
        <p:txBody>
          <a:bodyPr>
            <a:normAutofit/>
          </a:bodyPr>
          <a:lstStyle/>
          <a:p>
            <a:r>
              <a:rPr lang="en-US" sz="4400" b="1" dirty="0" smtClean="0">
                <a:solidFill>
                  <a:schemeClr val="tx1"/>
                </a:solidFill>
                <a:latin typeface="+mn-lt"/>
              </a:rPr>
              <a:t>1</a:t>
            </a:r>
            <a:r>
              <a:rPr lang="en-US" sz="4400" b="1" dirty="0">
                <a:solidFill>
                  <a:schemeClr val="tx1"/>
                </a:solidFill>
                <a:latin typeface="+mn-lt"/>
              </a:rPr>
              <a:t>.</a:t>
            </a:r>
            <a:r>
              <a:rPr lang="en-US" sz="4400" b="1" dirty="0" smtClean="0">
                <a:solidFill>
                  <a:schemeClr val="tx1"/>
                </a:solidFill>
                <a:latin typeface="+mn-lt"/>
              </a:rPr>
              <a:t> Metadata Bridging</a:t>
            </a:r>
            <a:endParaRPr lang="en-US" sz="4400" b="1" dirty="0">
              <a:solidFill>
                <a:schemeClr val="tx1"/>
              </a:solidFill>
              <a:latin typeface="+mn-lt"/>
            </a:endParaRP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20</a:t>
            </a:fld>
            <a:endParaRPr lang="en-US" sz="1067" b="0" i="0" u="none" strike="noStrike" cap="none">
              <a:solidFill>
                <a:srgbClr val="FFFFFF"/>
              </a:solidFill>
              <a:latin typeface="Arial"/>
              <a:ea typeface="Arial"/>
              <a:cs typeface="Arial"/>
              <a:sym typeface="Arial"/>
            </a:endParaRPr>
          </a:p>
        </p:txBody>
      </p:sp>
      <p:sp>
        <p:nvSpPr>
          <p:cNvPr id="8" name="Text Placeholder 4"/>
          <p:cNvSpPr txBox="1">
            <a:spLocks/>
          </p:cNvSpPr>
          <p:nvPr/>
        </p:nvSpPr>
        <p:spPr>
          <a:xfrm>
            <a:off x="405246" y="872835"/>
            <a:ext cx="5208817" cy="5829301"/>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34030" marR="0" lvl="1" indent="103830" algn="l" rtl="0">
              <a:lnSpc>
                <a:spcPct val="100000"/>
              </a:lnSpc>
              <a:spcBef>
                <a:spcPts val="1600"/>
              </a:spcBef>
              <a:spcAft>
                <a:spcPts val="0"/>
              </a:spcAft>
              <a:buClr>
                <a:srgbClr val="003C71"/>
              </a:buClr>
              <a:buSzPct val="108106"/>
              <a:buFont typeface="Noto Sans Symbols"/>
              <a:buChar char="▪"/>
              <a:defRPr sz="2133" b="0" i="0" u="none" strike="noStrike" cap="none">
                <a:solidFill>
                  <a:srgbClr val="003C71"/>
                </a:solidFill>
                <a:latin typeface="Arial"/>
                <a:ea typeface="Arial"/>
                <a:cs typeface="Arial"/>
                <a:sym typeface="Arial"/>
              </a:defRPr>
            </a:lvl2pPr>
            <a:lvl3pPr marL="861782" marR="0" lvl="2" indent="36146" algn="l" rtl="0">
              <a:lnSpc>
                <a:spcPct val="100000"/>
              </a:lnSpc>
              <a:spcBef>
                <a:spcPts val="1067"/>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3pPr>
            <a:lvl4pPr marL="1384300" marR="0" lvl="3"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4pPr>
            <a:lvl5pPr marL="1854200" marR="0" lvl="4" indent="0" algn="l" rtl="0">
              <a:lnSpc>
                <a:spcPct val="100000"/>
              </a:lnSpc>
              <a:spcBef>
                <a:spcPts val="320"/>
              </a:spcBef>
              <a:spcAft>
                <a:spcPts val="0"/>
              </a:spcAft>
              <a:buClr>
                <a:srgbClr val="003C71"/>
              </a:buClr>
              <a:buSzPct val="100000"/>
              <a:buFont typeface="Arial"/>
              <a:buChar char="–"/>
              <a:defRPr sz="1600"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b="1" dirty="0" smtClean="0">
                <a:solidFill>
                  <a:schemeClr val="accent2"/>
                </a:solidFill>
                <a:latin typeface="+mj-lt"/>
              </a:rPr>
              <a:t>Goal: Maximize number of devices accessible</a:t>
            </a:r>
          </a:p>
          <a:p>
            <a:pPr marL="342900" indent="-342900">
              <a:buFont typeface="Arial" panose="020B0604020202020204" pitchFamily="34" charset="0"/>
              <a:buChar char="•"/>
            </a:pPr>
            <a:r>
              <a:rPr lang="en-US" dirty="0" smtClean="0">
                <a:latin typeface="+mj-lt"/>
              </a:rPr>
              <a:t>Translate all metadata into common format (</a:t>
            </a:r>
            <a:r>
              <a:rPr lang="en-US" dirty="0" err="1" smtClean="0">
                <a:latin typeface="+mj-lt"/>
              </a:rPr>
              <a:t>WoT</a:t>
            </a:r>
            <a:r>
              <a:rPr lang="en-US" dirty="0" smtClean="0">
                <a:latin typeface="+mj-lt"/>
              </a:rPr>
              <a:t> TD)</a:t>
            </a:r>
          </a:p>
          <a:p>
            <a:pPr marL="342900" indent="-342900">
              <a:buFont typeface="Arial" panose="020B0604020202020204" pitchFamily="34" charset="0"/>
              <a:buChar char="•"/>
            </a:pPr>
            <a:r>
              <a:rPr lang="en-US" dirty="0" smtClean="0">
                <a:latin typeface="+mj-lt"/>
              </a:rPr>
              <a:t>Infer capabilities and annotate with iotschema.org vocabulary</a:t>
            </a:r>
          </a:p>
          <a:p>
            <a:pPr marL="342900" indent="-342900">
              <a:buFont typeface="Arial" panose="020B0604020202020204" pitchFamily="34" charset="0"/>
              <a:buChar char="•"/>
            </a:pPr>
            <a:r>
              <a:rPr lang="en-US" dirty="0" smtClean="0">
                <a:solidFill>
                  <a:srgbClr val="0070C0"/>
                </a:solidFill>
                <a:latin typeface="+mj-lt"/>
              </a:rPr>
              <a:t>Register all things with Thing Directory</a:t>
            </a:r>
          </a:p>
          <a:p>
            <a:pPr marL="342900" indent="-342900">
              <a:buFont typeface="Arial" panose="020B0604020202020204" pitchFamily="34" charset="0"/>
              <a:buChar char="•"/>
            </a:pPr>
            <a:r>
              <a:rPr lang="en-US" dirty="0" smtClean="0">
                <a:solidFill>
                  <a:srgbClr val="0070C0"/>
                </a:solidFill>
                <a:latin typeface="+mj-lt"/>
              </a:rPr>
              <a:t>Use semantic search to find devices with specific capabilities regardless of device standard</a:t>
            </a:r>
          </a:p>
          <a:p>
            <a:pPr marL="342900" indent="-342900">
              <a:buFont typeface="Arial" panose="020B0604020202020204" pitchFamily="34" charset="0"/>
              <a:buChar char="•"/>
            </a:pPr>
            <a:r>
              <a:rPr lang="en-US" dirty="0" smtClean="0">
                <a:solidFill>
                  <a:srgbClr val="0070C0"/>
                </a:solidFill>
                <a:latin typeface="+mj-lt"/>
              </a:rPr>
              <a:t>Support NAT traversal, security, etc.</a:t>
            </a:r>
            <a:endParaRPr lang="en-US" dirty="0">
              <a:solidFill>
                <a:srgbClr val="0070C0"/>
              </a:solidFill>
              <a:latin typeface="+mj-lt"/>
            </a:endParaRPr>
          </a:p>
        </p:txBody>
      </p:sp>
    </p:spTree>
    <p:extLst>
      <p:ext uri="{BB962C8B-B14F-4D97-AF65-F5344CB8AC3E}">
        <p14:creationId xmlns:p14="http://schemas.microsoft.com/office/powerpoint/2010/main" val="391055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Rounded Rectangle 372"/>
          <p:cNvSpPr/>
          <p:nvPr/>
        </p:nvSpPr>
        <p:spPr>
          <a:xfrm>
            <a:off x="6282304" y="4093666"/>
            <a:ext cx="2321432" cy="1944609"/>
          </a:xfrm>
          <a:prstGeom prst="roundRect">
            <a:avLst>
              <a:gd name="adj" fmla="val 7067"/>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Local Client</a:t>
            </a:r>
            <a:endParaRPr lang="en-US" dirty="0">
              <a:solidFill>
                <a:schemeClr val="tx1"/>
              </a:solidFill>
            </a:endParaRPr>
          </a:p>
        </p:txBody>
      </p:sp>
      <p:sp>
        <p:nvSpPr>
          <p:cNvPr id="24" name="Rounded Rectangle 23"/>
          <p:cNvSpPr/>
          <p:nvPr/>
        </p:nvSpPr>
        <p:spPr>
          <a:xfrm>
            <a:off x="6278736" y="1235395"/>
            <a:ext cx="4944534" cy="2578979"/>
          </a:xfrm>
          <a:prstGeom prst="roundRect">
            <a:avLst>
              <a:gd name="adj" fmla="val 2747"/>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Gateway</a:t>
            </a:r>
            <a:endParaRPr lang="en-US" dirty="0">
              <a:solidFill>
                <a:schemeClr val="tx1"/>
              </a:solidFill>
            </a:endParaRPr>
          </a:p>
        </p:txBody>
      </p:sp>
      <p:sp>
        <p:nvSpPr>
          <p:cNvPr id="97" name="Rounded Rectangle 96"/>
          <p:cNvSpPr/>
          <p:nvPr/>
        </p:nvSpPr>
        <p:spPr>
          <a:xfrm>
            <a:off x="6714318" y="2376823"/>
            <a:ext cx="1152517" cy="807566"/>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a:t>M</a:t>
            </a:r>
            <a:r>
              <a:rPr lang="en-US" dirty="0" smtClean="0"/>
              <a:t>etadata Bridge</a:t>
            </a:r>
            <a:endParaRPr lang="en-US" dirty="0"/>
          </a:p>
        </p:txBody>
      </p:sp>
      <p:sp>
        <p:nvSpPr>
          <p:cNvPr id="73" name="Rounded Rectangle 72"/>
          <p:cNvSpPr/>
          <p:nvPr/>
        </p:nvSpPr>
        <p:spPr>
          <a:xfrm>
            <a:off x="7970473" y="2927288"/>
            <a:ext cx="1015158" cy="721684"/>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HTTPS bridge</a:t>
            </a:r>
            <a:endParaRPr lang="en-US" dirty="0"/>
          </a:p>
        </p:txBody>
      </p:sp>
      <p:sp>
        <p:nvSpPr>
          <p:cNvPr id="63" name="Rounded Rectangle 62"/>
          <p:cNvSpPr/>
          <p:nvPr/>
        </p:nvSpPr>
        <p:spPr>
          <a:xfrm>
            <a:off x="9868999" y="1382842"/>
            <a:ext cx="1168079"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Local</a:t>
            </a:r>
          </a:p>
          <a:p>
            <a:pPr algn="ctr"/>
            <a:r>
              <a:rPr lang="en-US" dirty="0" smtClean="0"/>
              <a:t>Application</a:t>
            </a:r>
          </a:p>
          <a:p>
            <a:pPr algn="ctr"/>
            <a:r>
              <a:rPr lang="en-US" dirty="0" smtClean="0"/>
              <a:t>Servient</a:t>
            </a:r>
            <a:endParaRPr lang="en-US" dirty="0"/>
          </a:p>
        </p:txBody>
      </p:sp>
      <p:sp>
        <p:nvSpPr>
          <p:cNvPr id="192" name="Rounded Rectangle 191"/>
          <p:cNvSpPr/>
          <p:nvPr/>
        </p:nvSpPr>
        <p:spPr>
          <a:xfrm>
            <a:off x="6719196" y="1393568"/>
            <a:ext cx="1152517" cy="807566"/>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Local</a:t>
            </a:r>
          </a:p>
          <a:p>
            <a:pPr algn="ctr"/>
            <a:r>
              <a:rPr lang="en-US" dirty="0" smtClean="0"/>
              <a:t>Thing Directory</a:t>
            </a:r>
            <a:endParaRPr lang="en-US" dirty="0"/>
          </a:p>
        </p:txBody>
      </p:sp>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21</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6084712" y="31366"/>
            <a:ext cx="5923223" cy="602673"/>
          </a:xfrm>
        </p:spPr>
        <p:txBody>
          <a:bodyPr>
            <a:normAutofit fontScale="70000" lnSpcReduction="20000"/>
          </a:bodyPr>
          <a:lstStyle/>
          <a:p>
            <a:r>
              <a:rPr lang="en-US" dirty="0" smtClean="0">
                <a:latin typeface="+mj-lt"/>
              </a:rPr>
              <a:t>Add: Ingest official OCF data models, traverse NAT, use Thing Directory, … </a:t>
            </a:r>
            <a:endParaRPr lang="en-US" dirty="0">
              <a:latin typeface="+mj-lt"/>
            </a:endParaRPr>
          </a:p>
        </p:txBody>
      </p:sp>
      <p:sp>
        <p:nvSpPr>
          <p:cNvPr id="4" name="Title 3"/>
          <p:cNvSpPr>
            <a:spLocks noGrp="1"/>
          </p:cNvSpPr>
          <p:nvPr>
            <p:ph type="title"/>
          </p:nvPr>
        </p:nvSpPr>
        <p:spPr>
          <a:xfrm>
            <a:off x="100383" y="0"/>
            <a:ext cx="5843217" cy="939261"/>
          </a:xfrm>
        </p:spPr>
        <p:txBody>
          <a:bodyPr>
            <a:normAutofit fontScale="90000"/>
          </a:bodyPr>
          <a:lstStyle/>
          <a:p>
            <a:r>
              <a:rPr lang="en-US" sz="4900" b="1" dirty="0" smtClean="0">
                <a:solidFill>
                  <a:schemeClr val="tx1"/>
                </a:solidFill>
                <a:latin typeface="+mn-lt"/>
              </a:rPr>
              <a:t>1. Metadata Bridging</a:t>
            </a:r>
            <a:r>
              <a:rPr lang="en-US" dirty="0"/>
              <a:t/>
            </a:r>
            <a:br>
              <a:rPr lang="en-US" dirty="0"/>
            </a:br>
            <a:endParaRPr lang="en-US" dirty="0"/>
          </a:p>
        </p:txBody>
      </p:sp>
      <p:sp>
        <p:nvSpPr>
          <p:cNvPr id="10" name="Rounded Rectangle 9"/>
          <p:cNvSpPr/>
          <p:nvPr/>
        </p:nvSpPr>
        <p:spPr>
          <a:xfrm>
            <a:off x="8703732" y="4094409"/>
            <a:ext cx="2519537" cy="1943865"/>
          </a:xfrm>
          <a:prstGeom prst="roundRect">
            <a:avLst>
              <a:gd name="adj" fmla="val 7067"/>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Devices</a:t>
            </a:r>
            <a:endParaRPr lang="en-US" dirty="0">
              <a:solidFill>
                <a:schemeClr val="tx1"/>
              </a:solidFill>
            </a:endParaRPr>
          </a:p>
        </p:txBody>
      </p:sp>
      <p:sp>
        <p:nvSpPr>
          <p:cNvPr id="6" name="Rounded Rectangle 5"/>
          <p:cNvSpPr/>
          <p:nvPr/>
        </p:nvSpPr>
        <p:spPr>
          <a:xfrm>
            <a:off x="8891859" y="4478103"/>
            <a:ext cx="987936"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Device</a:t>
            </a:r>
            <a:endParaRPr lang="en-US" dirty="0"/>
          </a:p>
        </p:txBody>
      </p:sp>
      <p:sp>
        <p:nvSpPr>
          <p:cNvPr id="7" name="Rounded Rectangle 6"/>
          <p:cNvSpPr/>
          <p:nvPr/>
        </p:nvSpPr>
        <p:spPr>
          <a:xfrm>
            <a:off x="9959069" y="4478102"/>
            <a:ext cx="987937"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Device</a:t>
            </a:r>
            <a:endParaRPr lang="en-US" dirty="0"/>
          </a:p>
        </p:txBody>
      </p:sp>
      <p:sp>
        <p:nvSpPr>
          <p:cNvPr id="13" name="Oval 12"/>
          <p:cNvSpPr/>
          <p:nvPr/>
        </p:nvSpPr>
        <p:spPr>
          <a:xfrm>
            <a:off x="9142375" y="541840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0204798" y="5419251"/>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p:cNvCxnSpPr>
            <a:stCxn id="6" idx="2"/>
            <a:endCxn id="13" idx="0"/>
          </p:cNvCxnSpPr>
          <p:nvPr/>
        </p:nvCxnSpPr>
        <p:spPr>
          <a:xfrm>
            <a:off x="9385827" y="5285669"/>
            <a:ext cx="4787" cy="132734"/>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3" name="Straight Arrow Connector 22"/>
          <p:cNvCxnSpPr>
            <a:stCxn id="7" idx="2"/>
            <a:endCxn id="14" idx="0"/>
          </p:cNvCxnSpPr>
          <p:nvPr/>
        </p:nvCxnSpPr>
        <p:spPr>
          <a:xfrm flipH="1">
            <a:off x="10453037" y="5285668"/>
            <a:ext cx="1" cy="13358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57" name="Elbow Connector 56"/>
          <p:cNvCxnSpPr>
            <a:stCxn id="73" idx="2"/>
            <a:endCxn id="6" idx="0"/>
          </p:cNvCxnSpPr>
          <p:nvPr/>
        </p:nvCxnSpPr>
        <p:spPr>
          <a:xfrm rot="16200000" flipH="1">
            <a:off x="8517374" y="3609649"/>
            <a:ext cx="829131" cy="907775"/>
          </a:xfrm>
          <a:prstGeom prst="bentConnector3">
            <a:avLst>
              <a:gd name="adj1" fmla="val 41831"/>
            </a:avLst>
          </a:prstGeom>
          <a:ln>
            <a:tailEnd type="triangle"/>
          </a:ln>
        </p:spPr>
        <p:style>
          <a:lnRef idx="1">
            <a:schemeClr val="dk1"/>
          </a:lnRef>
          <a:fillRef idx="0">
            <a:schemeClr val="dk1"/>
          </a:fillRef>
          <a:effectRef idx="0">
            <a:schemeClr val="dk1"/>
          </a:effectRef>
          <a:fontRef idx="minor">
            <a:schemeClr val="tx1"/>
          </a:fontRef>
        </p:style>
      </p:cxnSp>
      <p:cxnSp>
        <p:nvCxnSpPr>
          <p:cNvPr id="80" name="Elbow Connector 79"/>
          <p:cNvCxnSpPr>
            <a:stCxn id="73" idx="2"/>
            <a:endCxn id="7" idx="0"/>
          </p:cNvCxnSpPr>
          <p:nvPr/>
        </p:nvCxnSpPr>
        <p:spPr>
          <a:xfrm rot="16200000" flipH="1">
            <a:off x="9050980" y="3076044"/>
            <a:ext cx="829130" cy="1974986"/>
          </a:xfrm>
          <a:prstGeom prst="bentConnector3">
            <a:avLst>
              <a:gd name="adj1" fmla="val 41830"/>
            </a:avLst>
          </a:prstGeom>
          <a:ln>
            <a:tailEnd type="triangle"/>
          </a:ln>
        </p:spPr>
        <p:style>
          <a:lnRef idx="1">
            <a:schemeClr val="dk1"/>
          </a:lnRef>
          <a:fillRef idx="0">
            <a:schemeClr val="dk1"/>
          </a:fillRef>
          <a:effectRef idx="0">
            <a:schemeClr val="dk1"/>
          </a:effectRef>
          <a:fontRef idx="minor">
            <a:schemeClr val="tx1"/>
          </a:fontRef>
        </p:style>
      </p:cxnSp>
      <p:sp>
        <p:nvSpPr>
          <p:cNvPr id="96" name="Rounded Rectangle 95"/>
          <p:cNvSpPr/>
          <p:nvPr/>
        </p:nvSpPr>
        <p:spPr>
          <a:xfrm>
            <a:off x="3906705" y="1301030"/>
            <a:ext cx="2071382" cy="4858152"/>
          </a:xfrm>
          <a:prstGeom prst="roundRect">
            <a:avLst>
              <a:gd name="adj" fmla="val 6839"/>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NAT</a:t>
            </a:r>
            <a:endParaRPr lang="en-US" dirty="0">
              <a:solidFill>
                <a:schemeClr val="tx1"/>
              </a:solidFill>
            </a:endParaRPr>
          </a:p>
        </p:txBody>
      </p:sp>
      <p:sp>
        <p:nvSpPr>
          <p:cNvPr id="58" name="Rounded Rectangle 57"/>
          <p:cNvSpPr/>
          <p:nvPr/>
        </p:nvSpPr>
        <p:spPr>
          <a:xfrm>
            <a:off x="255130" y="1290923"/>
            <a:ext cx="3448448" cy="3187180"/>
          </a:xfrm>
          <a:prstGeom prst="roundRect">
            <a:avLst>
              <a:gd name="adj" fmla="val 6839"/>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Cloud</a:t>
            </a:r>
            <a:endParaRPr lang="en-US" dirty="0">
              <a:solidFill>
                <a:schemeClr val="tx1"/>
              </a:solidFill>
            </a:endParaRPr>
          </a:p>
        </p:txBody>
      </p:sp>
      <p:sp>
        <p:nvSpPr>
          <p:cNvPr id="60" name="Rounded Rectangle 59"/>
          <p:cNvSpPr/>
          <p:nvPr/>
        </p:nvSpPr>
        <p:spPr>
          <a:xfrm>
            <a:off x="2187846" y="2566104"/>
            <a:ext cx="1236916"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Relay (SSH Reverse Proxy)</a:t>
            </a:r>
          </a:p>
        </p:txBody>
      </p:sp>
      <p:sp>
        <p:nvSpPr>
          <p:cNvPr id="61" name="Rounded Rectangle 60"/>
          <p:cNvSpPr/>
          <p:nvPr/>
        </p:nvSpPr>
        <p:spPr>
          <a:xfrm>
            <a:off x="461311" y="2569447"/>
            <a:ext cx="1222595"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Cloud Dashboard</a:t>
            </a:r>
            <a:endParaRPr lang="en-US" dirty="0"/>
          </a:p>
        </p:txBody>
      </p:sp>
      <p:cxnSp>
        <p:nvCxnSpPr>
          <p:cNvPr id="65" name="Elbow Connector 64"/>
          <p:cNvCxnSpPr>
            <a:stCxn id="60" idx="1"/>
            <a:endCxn id="61" idx="3"/>
          </p:cNvCxnSpPr>
          <p:nvPr/>
        </p:nvCxnSpPr>
        <p:spPr>
          <a:xfrm rot="10800000" flipV="1">
            <a:off x="1683906" y="2969886"/>
            <a:ext cx="503940" cy="3343"/>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8" name="Elbow Connector 87"/>
          <p:cNvCxnSpPr>
            <a:stCxn id="121" idx="1"/>
            <a:endCxn id="97" idx="2"/>
          </p:cNvCxnSpPr>
          <p:nvPr/>
        </p:nvCxnSpPr>
        <p:spPr>
          <a:xfrm rot="5400000" flipH="1" flipV="1">
            <a:off x="4754467" y="1261663"/>
            <a:ext cx="613383" cy="4458837"/>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112" name="Rounded Rectangle 111"/>
          <p:cNvSpPr/>
          <p:nvPr/>
        </p:nvSpPr>
        <p:spPr>
          <a:xfrm>
            <a:off x="2187846" y="1621052"/>
            <a:ext cx="1237407"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Thing Directory</a:t>
            </a:r>
            <a:endParaRPr lang="en-US" dirty="0"/>
          </a:p>
        </p:txBody>
      </p:sp>
      <p:cxnSp>
        <p:nvCxnSpPr>
          <p:cNvPr id="107" name="Elbow Connector 106"/>
          <p:cNvCxnSpPr>
            <a:stCxn id="192" idx="2"/>
            <a:endCxn id="97" idx="0"/>
          </p:cNvCxnSpPr>
          <p:nvPr/>
        </p:nvCxnSpPr>
        <p:spPr>
          <a:xfrm rot="5400000">
            <a:off x="7205172" y="2286539"/>
            <a:ext cx="175689" cy="4878"/>
          </a:xfrm>
          <a:prstGeom prst="bentConnector3">
            <a:avLst>
              <a:gd name="adj1" fmla="val 50000"/>
            </a:avLst>
          </a:prstGeom>
          <a:ln>
            <a:headEnd type="triangle"/>
            <a:tailEnd type="none"/>
          </a:ln>
        </p:spPr>
        <p:style>
          <a:lnRef idx="1">
            <a:schemeClr val="dk1"/>
          </a:lnRef>
          <a:fillRef idx="0">
            <a:schemeClr val="dk1"/>
          </a:fillRef>
          <a:effectRef idx="0">
            <a:schemeClr val="dk1"/>
          </a:effectRef>
          <a:fontRef idx="minor">
            <a:schemeClr val="tx1"/>
          </a:fontRef>
        </p:style>
      </p:cxnSp>
      <p:cxnSp>
        <p:nvCxnSpPr>
          <p:cNvPr id="171" name="Elbow Connector 170"/>
          <p:cNvCxnSpPr>
            <a:stCxn id="112" idx="2"/>
            <a:endCxn id="60" idx="0"/>
          </p:cNvCxnSpPr>
          <p:nvPr/>
        </p:nvCxnSpPr>
        <p:spPr>
          <a:xfrm rot="5400000">
            <a:off x="2737684" y="2497238"/>
            <a:ext cx="137486" cy="246"/>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05" name="Elbow Connector 204"/>
          <p:cNvCxnSpPr>
            <a:stCxn id="73" idx="0"/>
            <a:endCxn id="97" idx="3"/>
          </p:cNvCxnSpPr>
          <p:nvPr/>
        </p:nvCxnSpPr>
        <p:spPr>
          <a:xfrm rot="16200000" flipV="1">
            <a:off x="8099103" y="2548338"/>
            <a:ext cx="146682" cy="611217"/>
          </a:xfrm>
          <a:prstGeom prst="bentConnector2">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2" name="Elbow Connector 61"/>
          <p:cNvCxnSpPr>
            <a:stCxn id="73" idx="1"/>
            <a:endCxn id="60" idx="3"/>
          </p:cNvCxnSpPr>
          <p:nvPr/>
        </p:nvCxnSpPr>
        <p:spPr>
          <a:xfrm rot="10800000">
            <a:off x="3424763" y="2969888"/>
            <a:ext cx="4545711" cy="318243"/>
          </a:xfrm>
          <a:prstGeom prst="bentConnector3">
            <a:avLst>
              <a:gd name="adj1" fmla="val 50000"/>
            </a:avLst>
          </a:prstGeom>
          <a:ln>
            <a:headEnd type="oval"/>
            <a:tailEnd type="oval"/>
          </a:ln>
        </p:spPr>
        <p:style>
          <a:lnRef idx="1">
            <a:schemeClr val="dk1"/>
          </a:lnRef>
          <a:fillRef idx="0">
            <a:schemeClr val="dk1"/>
          </a:fillRef>
          <a:effectRef idx="0">
            <a:schemeClr val="dk1"/>
          </a:effectRef>
          <a:fontRef idx="minor">
            <a:schemeClr val="tx1"/>
          </a:fontRef>
        </p:style>
      </p:cxnSp>
      <p:cxnSp>
        <p:nvCxnSpPr>
          <p:cNvPr id="151" name="Elbow Connector 150"/>
          <p:cNvCxnSpPr>
            <a:stCxn id="63" idx="2"/>
            <a:endCxn id="7" idx="0"/>
          </p:cNvCxnSpPr>
          <p:nvPr/>
        </p:nvCxnSpPr>
        <p:spPr>
          <a:xfrm rot="5400000">
            <a:off x="9309192" y="3334255"/>
            <a:ext cx="2287694" cy="1"/>
          </a:xfrm>
          <a:prstGeom prst="bentConnector3">
            <a:avLst>
              <a:gd name="adj1" fmla="val 50000"/>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3" name="Elbow Connector 192"/>
          <p:cNvCxnSpPr>
            <a:stCxn id="112" idx="3"/>
            <a:endCxn id="192" idx="1"/>
          </p:cNvCxnSpPr>
          <p:nvPr/>
        </p:nvCxnSpPr>
        <p:spPr>
          <a:xfrm flipV="1">
            <a:off x="3425253" y="1797351"/>
            <a:ext cx="3293943" cy="227484"/>
          </a:xfrm>
          <a:prstGeom prst="bentConnector3">
            <a:avLst>
              <a:gd name="adj1" fmla="val 50000"/>
            </a:avLst>
          </a:prstGeom>
          <a:ln>
            <a:headEnd type="triangle"/>
            <a:tailEnd type="none"/>
          </a:ln>
        </p:spPr>
        <p:style>
          <a:lnRef idx="1">
            <a:schemeClr val="dk1"/>
          </a:lnRef>
          <a:fillRef idx="0">
            <a:schemeClr val="dk1"/>
          </a:fillRef>
          <a:effectRef idx="0">
            <a:schemeClr val="dk1"/>
          </a:effectRef>
          <a:fontRef idx="minor">
            <a:schemeClr val="tx1"/>
          </a:fontRef>
        </p:style>
      </p:cxnSp>
      <p:sp>
        <p:nvSpPr>
          <p:cNvPr id="196" name="Rounded Rectangle 195"/>
          <p:cNvSpPr/>
          <p:nvPr/>
        </p:nvSpPr>
        <p:spPr>
          <a:xfrm>
            <a:off x="6751225" y="4814876"/>
            <a:ext cx="1226445" cy="558370"/>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Browser</a:t>
            </a:r>
            <a:endParaRPr lang="en-US" dirty="0"/>
          </a:p>
        </p:txBody>
      </p:sp>
      <p:sp>
        <p:nvSpPr>
          <p:cNvPr id="200" name="Rounded Rectangle 199"/>
          <p:cNvSpPr/>
          <p:nvPr/>
        </p:nvSpPr>
        <p:spPr>
          <a:xfrm>
            <a:off x="464601" y="1625193"/>
            <a:ext cx="1234117" cy="802368"/>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Cloud Application</a:t>
            </a:r>
          </a:p>
          <a:p>
            <a:pPr algn="ctr"/>
            <a:r>
              <a:rPr lang="en-US" dirty="0" smtClean="0"/>
              <a:t>Servient</a:t>
            </a:r>
            <a:endParaRPr lang="en-US" dirty="0"/>
          </a:p>
        </p:txBody>
      </p:sp>
      <p:cxnSp>
        <p:nvCxnSpPr>
          <p:cNvPr id="204" name="Elbow Connector 203"/>
          <p:cNvCxnSpPr>
            <a:stCxn id="60" idx="1"/>
            <a:endCxn id="200" idx="3"/>
          </p:cNvCxnSpPr>
          <p:nvPr/>
        </p:nvCxnSpPr>
        <p:spPr>
          <a:xfrm rot="10800000">
            <a:off x="1698718" y="2026377"/>
            <a:ext cx="489128" cy="94351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12" name="Elbow Connector 211"/>
          <p:cNvCxnSpPr>
            <a:stCxn id="112" idx="1"/>
          </p:cNvCxnSpPr>
          <p:nvPr/>
        </p:nvCxnSpPr>
        <p:spPr>
          <a:xfrm rot="10800000">
            <a:off x="1698718" y="2021413"/>
            <a:ext cx="489129" cy="3422"/>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19" name="Elbow Connector 218"/>
          <p:cNvCxnSpPr>
            <a:stCxn id="63" idx="1"/>
            <a:endCxn id="192" idx="3"/>
          </p:cNvCxnSpPr>
          <p:nvPr/>
        </p:nvCxnSpPr>
        <p:spPr>
          <a:xfrm rot="10800000" flipV="1">
            <a:off x="7871713" y="1786625"/>
            <a:ext cx="1997286" cy="10726"/>
          </a:xfrm>
          <a:prstGeom prst="bent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224" name="Rounded Rectangle 223"/>
          <p:cNvSpPr/>
          <p:nvPr/>
        </p:nvSpPr>
        <p:spPr>
          <a:xfrm>
            <a:off x="6143580" y="929932"/>
            <a:ext cx="5224075" cy="5222548"/>
          </a:xfrm>
          <a:prstGeom prst="roundRect">
            <a:avLst>
              <a:gd name="adj" fmla="val 2747"/>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Local Network</a:t>
            </a:r>
            <a:endParaRPr lang="en-US" dirty="0">
              <a:solidFill>
                <a:schemeClr val="tx1"/>
              </a:solidFill>
            </a:endParaRPr>
          </a:p>
        </p:txBody>
      </p:sp>
      <p:sp>
        <p:nvSpPr>
          <p:cNvPr id="55" name="Can 54"/>
          <p:cNvSpPr/>
          <p:nvPr/>
        </p:nvSpPr>
        <p:spPr>
          <a:xfrm>
            <a:off x="1239563" y="3797772"/>
            <a:ext cx="963886" cy="493390"/>
          </a:xfrm>
          <a:prstGeom prst="can">
            <a:avLst/>
          </a:prstGeom>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RAML OCF</a:t>
            </a:r>
          </a:p>
          <a:p>
            <a:pPr algn="ctr"/>
            <a:r>
              <a:rPr lang="en-US" sz="1100" dirty="0" smtClean="0"/>
              <a:t>Metadata</a:t>
            </a:r>
            <a:endParaRPr lang="en-US" sz="1100" dirty="0"/>
          </a:p>
        </p:txBody>
      </p:sp>
      <p:sp>
        <p:nvSpPr>
          <p:cNvPr id="121" name="Can 120"/>
          <p:cNvSpPr/>
          <p:nvPr/>
        </p:nvSpPr>
        <p:spPr>
          <a:xfrm>
            <a:off x="2349797" y="3797772"/>
            <a:ext cx="963886" cy="493390"/>
          </a:xfrm>
          <a:prstGeom prst="can">
            <a:avLst/>
          </a:prstGeom>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Auxiliary</a:t>
            </a:r>
          </a:p>
          <a:p>
            <a:pPr algn="ctr"/>
            <a:r>
              <a:rPr lang="en-US" sz="1100" dirty="0" smtClean="0"/>
              <a:t>Metadata</a:t>
            </a:r>
            <a:endParaRPr lang="en-US" sz="1100" dirty="0"/>
          </a:p>
        </p:txBody>
      </p:sp>
      <p:cxnSp>
        <p:nvCxnSpPr>
          <p:cNvPr id="122" name="Elbow Connector 121"/>
          <p:cNvCxnSpPr>
            <a:stCxn id="55" idx="1"/>
            <a:endCxn id="97" idx="2"/>
          </p:cNvCxnSpPr>
          <p:nvPr/>
        </p:nvCxnSpPr>
        <p:spPr>
          <a:xfrm rot="5400000" flipH="1" flipV="1">
            <a:off x="4199350" y="706546"/>
            <a:ext cx="613383" cy="5569071"/>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301" name="Rounded Rectangle 300"/>
          <p:cNvSpPr/>
          <p:nvPr/>
        </p:nvSpPr>
        <p:spPr>
          <a:xfrm>
            <a:off x="9375030" y="2894158"/>
            <a:ext cx="987937"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Local</a:t>
            </a:r>
          </a:p>
          <a:p>
            <a:pPr algn="ctr"/>
            <a:r>
              <a:rPr lang="en-US" dirty="0" smtClean="0"/>
              <a:t>Compute</a:t>
            </a:r>
          </a:p>
          <a:p>
            <a:pPr algn="ctr"/>
            <a:r>
              <a:rPr lang="en-US" dirty="0" smtClean="0"/>
              <a:t>Service</a:t>
            </a:r>
            <a:endParaRPr lang="en-US" dirty="0"/>
          </a:p>
        </p:txBody>
      </p:sp>
      <p:cxnSp>
        <p:nvCxnSpPr>
          <p:cNvPr id="310" name="Elbow Connector 309"/>
          <p:cNvCxnSpPr>
            <a:stCxn id="63" idx="2"/>
            <a:endCxn id="301" idx="0"/>
          </p:cNvCxnSpPr>
          <p:nvPr/>
        </p:nvCxnSpPr>
        <p:spPr>
          <a:xfrm rot="5400000">
            <a:off x="9809144" y="2250263"/>
            <a:ext cx="703750" cy="58404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321" name="Rounded Rectangle 320"/>
          <p:cNvSpPr/>
          <p:nvPr/>
        </p:nvSpPr>
        <p:spPr>
          <a:xfrm>
            <a:off x="1623288" y="4694905"/>
            <a:ext cx="2080290" cy="1464277"/>
          </a:xfrm>
          <a:prstGeom prst="roundRect">
            <a:avLst>
              <a:gd name="adj" fmla="val 13696"/>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Remote Client</a:t>
            </a:r>
            <a:endParaRPr lang="en-US" dirty="0">
              <a:solidFill>
                <a:schemeClr val="tx1"/>
              </a:solidFill>
            </a:endParaRPr>
          </a:p>
        </p:txBody>
      </p:sp>
      <p:sp>
        <p:nvSpPr>
          <p:cNvPr id="322" name="Rounded Rectangle 321"/>
          <p:cNvSpPr/>
          <p:nvPr/>
        </p:nvSpPr>
        <p:spPr>
          <a:xfrm>
            <a:off x="2058921" y="5228252"/>
            <a:ext cx="1226445" cy="558370"/>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Browser</a:t>
            </a:r>
            <a:endParaRPr lang="en-US" dirty="0"/>
          </a:p>
        </p:txBody>
      </p:sp>
      <p:cxnSp>
        <p:nvCxnSpPr>
          <p:cNvPr id="323" name="Elbow Connector 322"/>
          <p:cNvCxnSpPr>
            <a:stCxn id="322" idx="1"/>
            <a:endCxn id="61" idx="2"/>
          </p:cNvCxnSpPr>
          <p:nvPr/>
        </p:nvCxnSpPr>
        <p:spPr>
          <a:xfrm rot="10800000">
            <a:off x="1072609" y="3377013"/>
            <a:ext cx="986312" cy="2130424"/>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326" name="Elbow Connector 325"/>
          <p:cNvCxnSpPr>
            <a:stCxn id="196" idx="0"/>
            <a:endCxn id="61" idx="2"/>
          </p:cNvCxnSpPr>
          <p:nvPr/>
        </p:nvCxnSpPr>
        <p:spPr>
          <a:xfrm rot="16200000" flipV="1">
            <a:off x="3499598" y="950025"/>
            <a:ext cx="1437863" cy="6291839"/>
          </a:xfrm>
          <a:prstGeom prst="bentConnector3">
            <a:avLst>
              <a:gd name="adj1" fmla="val 16240"/>
            </a:avLst>
          </a:prstGeom>
          <a:ln>
            <a:tailEnd type="triangle"/>
          </a:ln>
        </p:spPr>
        <p:style>
          <a:lnRef idx="1">
            <a:schemeClr val="dk1"/>
          </a:lnRef>
          <a:fillRef idx="0">
            <a:schemeClr val="dk1"/>
          </a:fillRef>
          <a:effectRef idx="0">
            <a:schemeClr val="dk1"/>
          </a:effectRef>
          <a:fontRef idx="minor">
            <a:schemeClr val="tx1"/>
          </a:fontRef>
        </p:style>
      </p:cxnSp>
      <p:cxnSp>
        <p:nvCxnSpPr>
          <p:cNvPr id="331" name="Elbow Connector 330"/>
          <p:cNvCxnSpPr>
            <a:stCxn id="196" idx="0"/>
            <a:endCxn id="339" idx="2"/>
          </p:cNvCxnSpPr>
          <p:nvPr/>
        </p:nvCxnSpPr>
        <p:spPr>
          <a:xfrm rot="5400000" flipH="1" flipV="1">
            <a:off x="7231966" y="2904466"/>
            <a:ext cx="2042892" cy="1777928"/>
          </a:xfrm>
          <a:prstGeom prst="bentConnector3">
            <a:avLst>
              <a:gd name="adj1" fmla="val 46132"/>
            </a:avLst>
          </a:prstGeom>
          <a:ln>
            <a:tailEnd type="triangle"/>
          </a:ln>
        </p:spPr>
        <p:style>
          <a:lnRef idx="1">
            <a:schemeClr val="dk1"/>
          </a:lnRef>
          <a:fillRef idx="0">
            <a:schemeClr val="dk1"/>
          </a:fillRef>
          <a:effectRef idx="0">
            <a:schemeClr val="dk1"/>
          </a:effectRef>
          <a:fontRef idx="minor">
            <a:schemeClr val="tx1"/>
          </a:fontRef>
        </p:style>
      </p:cxnSp>
      <p:sp>
        <p:nvSpPr>
          <p:cNvPr id="339" name="Rounded Rectangle 338"/>
          <p:cNvSpPr/>
          <p:nvPr/>
        </p:nvSpPr>
        <p:spPr>
          <a:xfrm>
            <a:off x="8529370" y="1964418"/>
            <a:ext cx="1226011"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Local Dashboard</a:t>
            </a:r>
            <a:endParaRPr lang="en-US" dirty="0"/>
          </a:p>
        </p:txBody>
      </p:sp>
      <p:cxnSp>
        <p:nvCxnSpPr>
          <p:cNvPr id="350" name="Elbow Connector 349"/>
          <p:cNvCxnSpPr>
            <a:stCxn id="339" idx="1"/>
            <a:endCxn id="73" idx="0"/>
          </p:cNvCxnSpPr>
          <p:nvPr/>
        </p:nvCxnSpPr>
        <p:spPr>
          <a:xfrm rot="10800000" flipV="1">
            <a:off x="8478052" y="2368200"/>
            <a:ext cx="51318" cy="559087"/>
          </a:xfrm>
          <a:prstGeom prst="bentConnector2">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4" name="Elbow Connector 353"/>
          <p:cNvCxnSpPr>
            <a:stCxn id="192" idx="3"/>
          </p:cNvCxnSpPr>
          <p:nvPr/>
        </p:nvCxnSpPr>
        <p:spPr>
          <a:xfrm>
            <a:off x="7871713" y="1797351"/>
            <a:ext cx="651542" cy="312824"/>
          </a:xfrm>
          <a:prstGeom prst="bentConnector3">
            <a:avLst>
              <a:gd name="adj1" fmla="val 50000"/>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00022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22</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p:txBody>
          <a:bodyPr/>
          <a:lstStyle/>
          <a:p>
            <a:endParaRPr lang="en-US" dirty="0"/>
          </a:p>
        </p:txBody>
      </p:sp>
      <p:sp>
        <p:nvSpPr>
          <p:cNvPr id="4" name="Title 3"/>
          <p:cNvSpPr>
            <a:spLocks noGrp="1"/>
          </p:cNvSpPr>
          <p:nvPr>
            <p:ph type="title"/>
          </p:nvPr>
        </p:nvSpPr>
        <p:spPr/>
        <p:txBody>
          <a:bodyPr/>
          <a:lstStyle/>
          <a:p>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18557" b="6479"/>
          <a:stretch/>
        </p:blipFill>
        <p:spPr>
          <a:xfrm>
            <a:off x="-5749" y="0"/>
            <a:ext cx="12197749" cy="6858000"/>
          </a:xfrm>
          <a:prstGeom prst="rect">
            <a:avLst/>
          </a:prstGeom>
        </p:spPr>
      </p:pic>
    </p:spTree>
    <p:extLst>
      <p:ext uri="{BB962C8B-B14F-4D97-AF65-F5344CB8AC3E}">
        <p14:creationId xmlns:p14="http://schemas.microsoft.com/office/powerpoint/2010/main" val="38446019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23</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340659" y="1025811"/>
            <a:ext cx="4481598" cy="4883691"/>
          </a:xfrm>
        </p:spPr>
        <p:txBody>
          <a:bodyPr/>
          <a:lstStyle/>
          <a:p>
            <a:r>
              <a:rPr lang="en-US" dirty="0" smtClean="0">
                <a:solidFill>
                  <a:schemeClr val="accent2"/>
                </a:solidFill>
                <a:latin typeface="+mj-lt"/>
              </a:rPr>
              <a:t>Metadata generator includes:</a:t>
            </a:r>
          </a:p>
          <a:p>
            <a:pPr marL="342900" indent="-342900">
              <a:buFont typeface="Arial" panose="020B0604020202020204" pitchFamily="34" charset="0"/>
              <a:buChar char="•"/>
            </a:pPr>
            <a:r>
              <a:rPr lang="en-US" dirty="0" smtClean="0">
                <a:solidFill>
                  <a:schemeClr val="accent2"/>
                </a:solidFill>
                <a:latin typeface="+mj-lt"/>
              </a:rPr>
              <a:t>Semantic Annotation</a:t>
            </a:r>
          </a:p>
          <a:p>
            <a:pPr marL="787400" lvl="1" indent="-342900">
              <a:buFont typeface="Arial" panose="020B0604020202020204" pitchFamily="34" charset="0"/>
              <a:buChar char="•"/>
            </a:pPr>
            <a:r>
              <a:rPr lang="en-US" dirty="0" err="1" smtClean="0">
                <a:latin typeface="+mj-lt"/>
              </a:rPr>
              <a:t>WoT</a:t>
            </a:r>
            <a:r>
              <a:rPr lang="en-US" dirty="0" smtClean="0">
                <a:latin typeface="+mj-lt"/>
              </a:rPr>
              <a:t> </a:t>
            </a:r>
            <a:r>
              <a:rPr lang="en-US" dirty="0" err="1" smtClean="0">
                <a:latin typeface="+mj-lt"/>
              </a:rPr>
              <a:t>tdcontext</a:t>
            </a:r>
            <a:r>
              <a:rPr lang="en-US" dirty="0" smtClean="0">
                <a:latin typeface="+mj-lt"/>
              </a:rPr>
              <a:t>, common context; iotschema.org, </a:t>
            </a:r>
          </a:p>
          <a:p>
            <a:pPr marL="787400" lvl="1" indent="-342900">
              <a:buFont typeface="Arial" panose="020B0604020202020204" pitchFamily="34" charset="0"/>
              <a:buChar char="•"/>
            </a:pPr>
            <a:r>
              <a:rPr lang="en-US" dirty="0" smtClean="0">
                <a:latin typeface="+mj-lt"/>
              </a:rPr>
              <a:t>HTTP </a:t>
            </a:r>
            <a:r>
              <a:rPr lang="en-US" dirty="0" err="1" smtClean="0">
                <a:latin typeface="+mj-lt"/>
              </a:rPr>
              <a:t>methodName</a:t>
            </a:r>
            <a:r>
              <a:rPr lang="en-US" dirty="0" smtClean="0">
                <a:latin typeface="+mj-lt"/>
              </a:rPr>
              <a:t>, </a:t>
            </a:r>
            <a:r>
              <a:rPr lang="en-US" dirty="0" err="1" smtClean="0">
                <a:latin typeface="+mj-lt"/>
              </a:rPr>
              <a:t>rel</a:t>
            </a:r>
            <a:endParaRPr lang="en-US" dirty="0" smtClean="0">
              <a:latin typeface="+mj-lt"/>
            </a:endParaRPr>
          </a:p>
          <a:p>
            <a:pPr marL="787400" lvl="1" indent="-342900">
              <a:buFont typeface="Arial" panose="020B0604020202020204" pitchFamily="34" charset="0"/>
              <a:buChar char="•"/>
            </a:pPr>
            <a:r>
              <a:rPr lang="en-US" dirty="0" smtClean="0">
                <a:latin typeface="+mj-lt"/>
              </a:rPr>
              <a:t>Capabilities (on Things), Interactions, Data</a:t>
            </a:r>
          </a:p>
          <a:p>
            <a:pPr marL="342900" indent="-342900">
              <a:buFont typeface="Arial" panose="020B0604020202020204" pitchFamily="34" charset="0"/>
              <a:buChar char="•"/>
            </a:pPr>
            <a:r>
              <a:rPr lang="en-US" dirty="0" smtClean="0">
                <a:solidFill>
                  <a:schemeClr val="accent2"/>
                </a:solidFill>
                <a:latin typeface="+mj-lt"/>
              </a:rPr>
              <a:t>Protocol Bindings</a:t>
            </a:r>
          </a:p>
          <a:p>
            <a:pPr marL="787400" lvl="1" indent="-342900">
              <a:buFont typeface="Arial" panose="020B0604020202020204" pitchFamily="34" charset="0"/>
              <a:buChar char="•"/>
            </a:pPr>
            <a:r>
              <a:rPr lang="en-US" dirty="0" err="1">
                <a:latin typeface="+mj-lt"/>
              </a:rPr>
              <a:t>i</a:t>
            </a:r>
            <a:r>
              <a:rPr lang="en-US" dirty="0" err="1" smtClean="0">
                <a:latin typeface="+mj-lt"/>
              </a:rPr>
              <a:t>nputData</a:t>
            </a:r>
            <a:r>
              <a:rPr lang="en-US" dirty="0" smtClean="0">
                <a:latin typeface="+mj-lt"/>
              </a:rPr>
              <a:t>, </a:t>
            </a:r>
            <a:r>
              <a:rPr lang="en-US" dirty="0" err="1" smtClean="0">
                <a:latin typeface="+mj-lt"/>
              </a:rPr>
              <a:t>outputData</a:t>
            </a:r>
            <a:endParaRPr lang="en-US" dirty="0">
              <a:latin typeface="+mj-lt"/>
            </a:endParaRPr>
          </a:p>
        </p:txBody>
      </p:sp>
      <p:sp>
        <p:nvSpPr>
          <p:cNvPr id="4" name="Title 3"/>
          <p:cNvSpPr>
            <a:spLocks noGrp="1"/>
          </p:cNvSpPr>
          <p:nvPr>
            <p:ph type="title"/>
          </p:nvPr>
        </p:nvSpPr>
        <p:spPr>
          <a:xfrm>
            <a:off x="215153" y="85821"/>
            <a:ext cx="5406001" cy="853440"/>
          </a:xfrm>
        </p:spPr>
        <p:txBody>
          <a:bodyPr>
            <a:normAutofit/>
          </a:bodyPr>
          <a:lstStyle/>
          <a:p>
            <a:r>
              <a:rPr lang="en-US" sz="4400" b="1" dirty="0" smtClean="0">
                <a:solidFill>
                  <a:schemeClr val="tx1"/>
                </a:solidFill>
                <a:latin typeface="+mn-lt"/>
              </a:rPr>
              <a:t>Metadata Bridge</a:t>
            </a:r>
            <a:endParaRPr lang="en-US" sz="4400" b="1" dirty="0">
              <a:solidFill>
                <a:schemeClr val="tx1"/>
              </a:solidFill>
              <a:latin typeface="+mn-lt"/>
            </a:endParaRPr>
          </a:p>
        </p:txBody>
      </p:sp>
      <p:sp>
        <p:nvSpPr>
          <p:cNvPr id="6" name="Text Placeholder 2"/>
          <p:cNvSpPr txBox="1">
            <a:spLocks/>
          </p:cNvSpPr>
          <p:nvPr/>
        </p:nvSpPr>
        <p:spPr>
          <a:xfrm>
            <a:off x="4822257" y="1278082"/>
            <a:ext cx="7185678" cy="5238221"/>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sz="1200" dirty="0" smtClean="0">
                <a:latin typeface="Courier New" panose="02070309020205020404" pitchFamily="49" charset="0"/>
                <a:cs typeface="Courier New" panose="02070309020205020404" pitchFamily="49" charset="0"/>
              </a:rPr>
              <a:t>{  </a:t>
            </a:r>
            <a:r>
              <a:rPr lang="en-US" sz="1200" b="1" dirty="0" smtClean="0">
                <a:solidFill>
                  <a:srgbClr val="00B050"/>
                </a:solidFill>
                <a:latin typeface="Courier New" panose="02070309020205020404" pitchFamily="49" charset="0"/>
                <a:cs typeface="Courier New" panose="02070309020205020404" pitchFamily="49" charset="0"/>
              </a:rPr>
              <a:t>"@context":["http://w3c.github.io/wot/w3c-wot-tdcontext.jsonld",</a:t>
            </a:r>
            <a:br>
              <a:rPr lang="en-US" sz="1200" b="1" dirty="0" smtClean="0">
                <a:solidFill>
                  <a:srgbClr val="00B050"/>
                </a:solidFill>
                <a:latin typeface="Courier New" panose="02070309020205020404" pitchFamily="49" charset="0"/>
                <a:cs typeface="Courier New" panose="02070309020205020404" pitchFamily="49" charset="0"/>
              </a:rPr>
            </a:br>
            <a:r>
              <a:rPr lang="en-US" sz="1200" b="1" dirty="0" smtClean="0">
                <a:solidFill>
                  <a:srgbClr val="00B050"/>
                </a:solidFill>
                <a:latin typeface="Courier New" panose="02070309020205020404" pitchFamily="49" charset="0"/>
                <a:cs typeface="Courier New" panose="02070309020205020404" pitchFamily="49" charset="0"/>
              </a:rPr>
              <a:t>               "http://w3c.github.io/wot/w3c-wot-common-context.jsonld",</a:t>
            </a:r>
            <a:br>
              <a:rPr lang="en-US" sz="1200" b="1" dirty="0" smtClean="0">
                <a:solidFill>
                  <a:srgbClr val="00B050"/>
                </a:solidFill>
                <a:latin typeface="Courier New" panose="02070309020205020404" pitchFamily="49" charset="0"/>
                <a:cs typeface="Courier New" panose="02070309020205020404" pitchFamily="49" charset="0"/>
              </a:rPr>
            </a:br>
            <a:r>
              <a:rPr lang="en-US" sz="1200" b="1" dirty="0" smtClean="0">
                <a:solidFill>
                  <a:srgbClr val="00B050"/>
                </a:solidFill>
                <a:latin typeface="Courier New" panose="02070309020205020404" pitchFamily="49" charset="0"/>
                <a:cs typeface="Courier New" panose="02070309020205020404" pitchFamily="49" charset="0"/>
              </a:rPr>
              <a:t>               {"</a:t>
            </a:r>
            <a:r>
              <a:rPr lang="en-US" sz="1200" b="1" dirty="0" err="1" smtClean="0">
                <a:solidFill>
                  <a:srgbClr val="00B050"/>
                </a:solidFill>
                <a:latin typeface="Courier New" panose="02070309020205020404" pitchFamily="49" charset="0"/>
                <a:cs typeface="Courier New" panose="02070309020205020404" pitchFamily="49" charset="0"/>
              </a:rPr>
              <a:t>iot</a:t>
            </a:r>
            <a:r>
              <a:rPr lang="en-US" sz="1200" b="1" dirty="0" smtClean="0">
                <a:solidFill>
                  <a:srgbClr val="00B050"/>
                </a:solidFill>
                <a:latin typeface="Courier New" panose="02070309020205020404" pitchFamily="49" charset="0"/>
                <a:cs typeface="Courier New" panose="02070309020205020404" pitchFamily="49" charset="0"/>
              </a:rPr>
              <a:t>":"http://iotschema.org/"},</a:t>
            </a:r>
            <a:r>
              <a:rPr lang="en-US" sz="1200" i="1" dirty="0" smtClean="0">
                <a:solidFill>
                  <a:schemeClr val="accent1">
                    <a:lumMod val="75000"/>
                  </a:schemeClr>
                </a:solidFill>
                <a:latin typeface="Times New Roman" panose="02020603050405020304" pitchFamily="18" charset="0"/>
                <a:cs typeface="Times New Roman" panose="02020603050405020304" pitchFamily="18" charset="0"/>
              </a:rPr>
              <a:t> // Prefix definitions for semantic terms</a:t>
            </a:r>
            <a:r>
              <a:rPr lang="en-US" sz="1200" b="1" dirty="0" smtClean="0">
                <a:solidFill>
                  <a:srgbClr val="00B050"/>
                </a:solidFill>
                <a:latin typeface="Courier New" panose="02070309020205020404" pitchFamily="49" charset="0"/>
                <a:cs typeface="Courier New" panose="02070309020205020404" pitchFamily="49" charset="0"/>
              </a:rPr>
              <a:t/>
            </a:r>
            <a:br>
              <a:rPr lang="en-US" sz="1200" b="1" dirty="0" smtClean="0">
                <a:solidFill>
                  <a:srgbClr val="00B050"/>
                </a:solidFill>
                <a:latin typeface="Courier New" panose="02070309020205020404" pitchFamily="49" charset="0"/>
                <a:cs typeface="Courier New" panose="02070309020205020404" pitchFamily="49" charset="0"/>
              </a:rPr>
            </a:br>
            <a:r>
              <a:rPr lang="en-US" sz="1200" b="1" dirty="0" smtClean="0">
                <a:solidFill>
                  <a:srgbClr val="00B050"/>
                </a:solidFill>
                <a:latin typeface="Courier New" panose="02070309020205020404" pitchFamily="49" charset="0"/>
                <a:cs typeface="Courier New" panose="02070309020205020404" pitchFamily="49" charset="0"/>
              </a:rPr>
              <a:t>               {"</a:t>
            </a:r>
            <a:r>
              <a:rPr lang="en-US" sz="1200" b="1" dirty="0" err="1" smtClean="0">
                <a:solidFill>
                  <a:srgbClr val="00B050"/>
                </a:solidFill>
                <a:latin typeface="Courier New" panose="02070309020205020404" pitchFamily="49" charset="0"/>
                <a:cs typeface="Courier New" panose="02070309020205020404" pitchFamily="49" charset="0"/>
              </a:rPr>
              <a:t>http":"http</a:t>
            </a:r>
            <a:r>
              <a:rPr lang="en-US" sz="1200" b="1" dirty="0" smtClean="0">
                <a:solidFill>
                  <a:srgbClr val="00B050"/>
                </a:solidFill>
                <a:latin typeface="Courier New" panose="02070309020205020404" pitchFamily="49" charset="0"/>
                <a:cs typeface="Courier New" panose="02070309020205020404" pitchFamily="49" charset="0"/>
              </a:rPr>
              <a:t>://www.w3.org/2011/http/"}],</a:t>
            </a:r>
            <a:r>
              <a:rPr lang="en-US" sz="1200" dirty="0" smtClean="0">
                <a:latin typeface="Courier New" panose="02070309020205020404" pitchFamily="49" charset="0"/>
                <a:cs typeface="Courier New" panose="02070309020205020404" pitchFamily="49" charset="0"/>
              </a:rPr>
              <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dirty="0" err="1" smtClean="0">
                <a:latin typeface="Courier New" panose="02070309020205020404" pitchFamily="49" charset="0"/>
                <a:cs typeface="Courier New" panose="02070309020205020404" pitchFamily="49" charset="0"/>
              </a:rPr>
              <a:t>base":"http</a:t>
            </a:r>
            <a:r>
              <a:rPr lang="en-US" sz="1200" dirty="0" smtClean="0">
                <a:latin typeface="Courier New" panose="02070309020205020404" pitchFamily="49" charset="0"/>
                <a:cs typeface="Courier New" panose="02070309020205020404" pitchFamily="49" charset="0"/>
              </a:rPr>
              <a:t>://example.ocfgateway.net/</a:t>
            </a:r>
            <a:r>
              <a:rPr lang="en-US" sz="1200" dirty="0" err="1" smtClean="0">
                <a:latin typeface="Courier New" panose="02070309020205020404" pitchFamily="49" charset="0"/>
                <a:cs typeface="Courier New" panose="02070309020205020404" pitchFamily="49" charset="0"/>
              </a:rPr>
              <a:t>api</a:t>
            </a:r>
            <a:r>
              <a:rPr lang="en-US" sz="1200" dirty="0" smtClean="0">
                <a:latin typeface="Courier New" panose="02070309020205020404" pitchFamily="49" charset="0"/>
                <a:cs typeface="Courier New" panose="02070309020205020404" pitchFamily="49" charset="0"/>
              </a:rPr>
              <a:t>/</a:t>
            </a:r>
            <a:r>
              <a:rPr lang="en-US" sz="1200" dirty="0" err="1" smtClean="0">
                <a:latin typeface="Courier New" panose="02070309020205020404" pitchFamily="49" charset="0"/>
                <a:cs typeface="Courier New" panose="02070309020205020404" pitchFamily="49" charset="0"/>
              </a:rPr>
              <a:t>oic</a:t>
            </a:r>
            <a:r>
              <a:rPr lang="en-US" sz="1200" dirty="0" smtClean="0">
                <a:latin typeface="Courier New" panose="02070309020205020404" pitchFamily="49" charset="0"/>
                <a:cs typeface="Courier New" panose="02070309020205020404" pitchFamily="49" charset="0"/>
              </a:rPr>
              <a:t>", </a:t>
            </a:r>
            <a:r>
              <a:rPr lang="en-US" sz="1200" i="1" dirty="0" smtClean="0">
                <a:solidFill>
                  <a:schemeClr val="accent1">
                    <a:lumMod val="75000"/>
                  </a:schemeClr>
                </a:solidFill>
                <a:latin typeface="Times New Roman" panose="02020603050405020304" pitchFamily="18" charset="0"/>
                <a:cs typeface="Times New Roman" panose="02020603050405020304" pitchFamily="18" charset="0"/>
              </a:rPr>
              <a:t/>
            </a:r>
            <a:br>
              <a:rPr lang="en-US" sz="1200" i="1" dirty="0" smtClean="0">
                <a:solidFill>
                  <a:schemeClr val="accent1">
                    <a:lumMod val="75000"/>
                  </a:schemeClr>
                </a:solidFill>
                <a:latin typeface="Times New Roman" panose="02020603050405020304" pitchFamily="18" charset="0"/>
                <a:cs typeface="Times New Roman" panose="02020603050405020304" pitchFamily="18" charset="0"/>
              </a:rPr>
            </a:br>
            <a:r>
              <a:rPr lang="en-US" sz="1200" dirty="0" smtClean="0">
                <a:latin typeface="Courier New" panose="02070309020205020404" pitchFamily="49" charset="0"/>
                <a:cs typeface="Courier New" panose="02070309020205020404" pitchFamily="49" charset="0"/>
              </a:rPr>
              <a:t>   </a:t>
            </a:r>
            <a:r>
              <a:rPr lang="en-US" sz="1200" b="1" dirty="0" smtClean="0">
                <a:solidFill>
                  <a:schemeClr val="accent6">
                    <a:lumMod val="75000"/>
                  </a:schemeClr>
                </a:solidFill>
                <a:latin typeface="Courier New" panose="02070309020205020404" pitchFamily="49" charset="0"/>
                <a:cs typeface="Courier New" panose="02070309020205020404" pitchFamily="49" charset="0"/>
              </a:rPr>
              <a:t>"@type":["Thing","Light","</a:t>
            </a:r>
            <a:r>
              <a:rPr lang="en-US" sz="1200" b="1" dirty="0" err="1" smtClean="0">
                <a:solidFill>
                  <a:schemeClr val="accent6">
                    <a:lumMod val="75000"/>
                  </a:schemeClr>
                </a:solidFill>
                <a:latin typeface="Courier New" panose="02070309020205020404" pitchFamily="49" charset="0"/>
                <a:cs typeface="Courier New" panose="02070309020205020404" pitchFamily="49" charset="0"/>
              </a:rPr>
              <a:t>iot:LightControl</a:t>
            </a:r>
            <a:r>
              <a:rPr lang="en-US" sz="1200" b="1" dirty="0" smtClean="0">
                <a:solidFill>
                  <a:schemeClr val="accent6">
                    <a:lumMod val="75000"/>
                  </a:schemeClr>
                </a:solidFill>
                <a:latin typeface="Courier New" panose="02070309020205020404" pitchFamily="49" charset="0"/>
                <a:cs typeface="Courier New" panose="02070309020205020404" pitchFamily="49" charset="0"/>
              </a:rPr>
              <a:t>", </a:t>
            </a:r>
            <a:r>
              <a:rPr lang="en-US" sz="1200" i="1" dirty="0" smtClean="0">
                <a:solidFill>
                  <a:schemeClr val="accent1">
                    <a:lumMod val="75000"/>
                  </a:schemeClr>
                </a:solidFill>
                <a:latin typeface="Times New Roman" panose="02020603050405020304" pitchFamily="18" charset="0"/>
                <a:cs typeface="Times New Roman" panose="02020603050405020304" pitchFamily="18" charset="0"/>
              </a:rPr>
              <a:t>// Capabilities</a:t>
            </a:r>
            <a:r>
              <a:rPr lang="en-US" sz="1200" b="1" dirty="0" smtClean="0">
                <a:solidFill>
                  <a:schemeClr val="accent6">
                    <a:lumMod val="75000"/>
                  </a:schemeClr>
                </a:solidFill>
                <a:latin typeface="Courier New" panose="02070309020205020404" pitchFamily="49" charset="0"/>
                <a:cs typeface="Courier New" panose="02070309020205020404" pitchFamily="49" charset="0"/>
              </a:rPr>
              <a:t>              </a:t>
            </a:r>
            <a:br>
              <a:rPr lang="en-US" sz="1200" b="1" dirty="0" smtClean="0">
                <a:solidFill>
                  <a:schemeClr val="accent6">
                    <a:lumMod val="75000"/>
                  </a:schemeClr>
                </a:solidFill>
                <a:latin typeface="Courier New" panose="02070309020205020404" pitchFamily="49" charset="0"/>
                <a:cs typeface="Courier New" panose="02070309020205020404" pitchFamily="49" charset="0"/>
              </a:rPr>
            </a:br>
            <a:r>
              <a:rPr lang="en-US" sz="1200" b="1" dirty="0" smtClean="0">
                <a:solidFill>
                  <a:schemeClr val="accent6">
                    <a:lumMod val="75000"/>
                  </a:schemeClr>
                </a:solidFill>
                <a:latin typeface="Courier New" panose="02070309020205020404" pitchFamily="49" charset="0"/>
                <a:cs typeface="Courier New" panose="02070309020205020404" pitchFamily="49" charset="0"/>
              </a:rPr>
              <a:t>            "</a:t>
            </a:r>
            <a:r>
              <a:rPr lang="en-US" sz="1200" b="1" dirty="0" err="1" smtClean="0">
                <a:solidFill>
                  <a:schemeClr val="accent6">
                    <a:lumMod val="75000"/>
                  </a:schemeClr>
                </a:solidFill>
                <a:latin typeface="Courier New" panose="02070309020205020404" pitchFamily="49" charset="0"/>
                <a:cs typeface="Courier New" panose="02070309020205020404" pitchFamily="49" charset="0"/>
              </a:rPr>
              <a:t>iot:Actuator</a:t>
            </a:r>
            <a:r>
              <a:rPr lang="en-US" sz="1200" b="1" dirty="0" smtClean="0">
                <a:solidFill>
                  <a:schemeClr val="accent6">
                    <a:lumMod val="75000"/>
                  </a:schemeClr>
                </a:solidFill>
                <a:latin typeface="Courier New" panose="02070309020205020404" pitchFamily="49" charset="0"/>
                <a:cs typeface="Courier New" panose="02070309020205020404" pitchFamily="49" charset="0"/>
              </a:rPr>
              <a:t>","</a:t>
            </a:r>
            <a:r>
              <a:rPr lang="en-US" sz="1200" b="1" dirty="0" err="1" smtClean="0">
                <a:solidFill>
                  <a:schemeClr val="accent6">
                    <a:lumMod val="75000"/>
                  </a:schemeClr>
                </a:solidFill>
                <a:latin typeface="Courier New" panose="02070309020205020404" pitchFamily="49" charset="0"/>
                <a:cs typeface="Courier New" panose="02070309020205020404" pitchFamily="49" charset="0"/>
              </a:rPr>
              <a:t>iot:BinarySwitch</a:t>
            </a:r>
            <a:r>
              <a:rPr lang="en-US" sz="1200" b="1" dirty="0" smtClean="0">
                <a:solidFill>
                  <a:schemeClr val="accent6">
                    <a:lumMod val="75000"/>
                  </a:schemeClr>
                </a:solidFill>
                <a:latin typeface="Courier New" panose="02070309020205020404" pitchFamily="49" charset="0"/>
                <a:cs typeface="Courier New" panose="02070309020205020404" pitchFamily="49" charset="0"/>
              </a:rPr>
              <a:t>"],</a:t>
            </a:r>
            <a:br>
              <a:rPr lang="en-US" sz="1200" b="1" dirty="0" smtClean="0">
                <a:solidFill>
                  <a:schemeClr val="accent6">
                    <a:lumMod val="75000"/>
                  </a:schemeClr>
                </a:solidFill>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dirty="0" err="1" smtClean="0">
                <a:latin typeface="Courier New" panose="02070309020205020404" pitchFamily="49" charset="0"/>
                <a:cs typeface="Courier New" panose="02070309020205020404" pitchFamily="49" charset="0"/>
              </a:rPr>
              <a:t>name":"Intel-OCF-Smart</a:t>
            </a:r>
            <a:r>
              <a:rPr lang="en-US" sz="1200" dirty="0" smtClean="0">
                <a:latin typeface="Courier New" panose="02070309020205020404" pitchFamily="49" charset="0"/>
                <a:cs typeface="Courier New" panose="02070309020205020404" pitchFamily="49" charset="0"/>
              </a:rPr>
              <a:t> Home LED (2relay)",</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"interaction":[</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dirty="0" err="1" smtClean="0">
                <a:latin typeface="Courier New" panose="02070309020205020404" pitchFamily="49" charset="0"/>
                <a:cs typeface="Courier New" panose="02070309020205020404" pitchFamily="49" charset="0"/>
              </a:rPr>
              <a:t>name":"Switch</a:t>
            </a:r>
            <a:r>
              <a:rPr lang="en-US" sz="1200" dirty="0" smtClean="0">
                <a:latin typeface="Courier New" panose="02070309020205020404" pitchFamily="49" charset="0"/>
                <a:cs typeface="Courier New" panose="02070309020205020404" pitchFamily="49" charset="0"/>
              </a:rPr>
              <a:t> Status",</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b="1" dirty="0" smtClean="0">
                <a:solidFill>
                  <a:srgbClr val="C00000"/>
                </a:solidFill>
                <a:latin typeface="Courier New" panose="02070309020205020404" pitchFamily="49" charset="0"/>
                <a:cs typeface="Courier New" panose="02070309020205020404" pitchFamily="49" charset="0"/>
              </a:rPr>
              <a:t>"@type":["Property","</a:t>
            </a:r>
            <a:r>
              <a:rPr lang="en-US" sz="1200" b="1" dirty="0" err="1" smtClean="0">
                <a:solidFill>
                  <a:srgbClr val="C00000"/>
                </a:solidFill>
                <a:latin typeface="Courier New" panose="02070309020205020404" pitchFamily="49" charset="0"/>
                <a:cs typeface="Courier New" panose="02070309020205020404" pitchFamily="49" charset="0"/>
              </a:rPr>
              <a:t>OnOffState</a:t>
            </a:r>
            <a:r>
              <a:rPr lang="en-US" sz="1200" b="1" dirty="0" smtClean="0">
                <a:solidFill>
                  <a:srgbClr val="C00000"/>
                </a:solidFill>
                <a:latin typeface="Courier New" panose="02070309020205020404" pitchFamily="49" charset="0"/>
                <a:cs typeface="Courier New" panose="02070309020205020404" pitchFamily="49" charset="0"/>
              </a:rPr>
              <a:t>","</a:t>
            </a:r>
            <a:r>
              <a:rPr lang="en-US" sz="1200" b="1" dirty="0" err="1" smtClean="0">
                <a:solidFill>
                  <a:srgbClr val="C00000"/>
                </a:solidFill>
                <a:latin typeface="Courier New" panose="02070309020205020404" pitchFamily="49" charset="0"/>
                <a:cs typeface="Courier New" panose="02070309020205020404" pitchFamily="49" charset="0"/>
              </a:rPr>
              <a:t>iot:SwitchStatus</a:t>
            </a:r>
            <a:r>
              <a:rPr lang="en-US" sz="1200" b="1" dirty="0" smtClean="0">
                <a:solidFill>
                  <a:srgbClr val="C00000"/>
                </a:solidFill>
                <a:latin typeface="Courier New" panose="02070309020205020404" pitchFamily="49" charset="0"/>
                <a:cs typeface="Courier New" panose="02070309020205020404" pitchFamily="49" charset="0"/>
              </a:rPr>
              <a:t>"],</a:t>
            </a:r>
            <a:r>
              <a:rPr lang="en-US" sz="1200" i="1" dirty="0" smtClean="0">
                <a:solidFill>
                  <a:schemeClr val="accent1">
                    <a:lumMod val="75000"/>
                  </a:schemeClr>
                </a:solidFill>
                <a:latin typeface="Times New Roman" panose="02020603050405020304" pitchFamily="18" charset="0"/>
                <a:cs typeface="Times New Roman" panose="02020603050405020304" pitchFamily="18" charset="0"/>
              </a:rPr>
              <a:t>  // Interactions</a:t>
            </a:r>
            <a:r>
              <a:rPr lang="en-US" sz="1200" dirty="0" smtClean="0">
                <a:solidFill>
                  <a:schemeClr val="accent6">
                    <a:lumMod val="75000"/>
                  </a:schemeClr>
                </a:solidFill>
                <a:latin typeface="Courier New" panose="02070309020205020404" pitchFamily="49" charset="0"/>
                <a:cs typeface="Courier New" panose="02070309020205020404" pitchFamily="49" charset="0"/>
              </a:rPr>
              <a:t/>
            </a:r>
            <a:br>
              <a:rPr lang="en-US" sz="1200" dirty="0" smtClean="0">
                <a:solidFill>
                  <a:schemeClr val="accent6">
                    <a:lumMod val="75000"/>
                  </a:schemeClr>
                </a:solidFill>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"link":[</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dirty="0" err="1" smtClean="0">
                <a:latin typeface="Courier New" panose="02070309020205020404" pitchFamily="49" charset="0"/>
                <a:cs typeface="Courier New" panose="02070309020205020404" pitchFamily="49" charset="0"/>
              </a:rPr>
              <a:t>href</a:t>
            </a:r>
            <a:r>
              <a:rPr lang="en-US" sz="1200" dirty="0" smtClean="0">
                <a:latin typeface="Courier New" panose="02070309020205020404" pitchFamily="49" charset="0"/>
                <a:cs typeface="Courier New" panose="02070309020205020404" pitchFamily="49" charset="0"/>
              </a:rPr>
              <a:t>":"/a/led2relay?di=79683ab5-8df1-4b7a-b110-c1b8fe251e7d",</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dirty="0" err="1" smtClean="0">
                <a:latin typeface="Courier New" panose="02070309020205020404" pitchFamily="49" charset="0"/>
                <a:cs typeface="Courier New" panose="02070309020205020404" pitchFamily="49" charset="0"/>
              </a:rPr>
              <a:t>mediatype</a:t>
            </a:r>
            <a:r>
              <a:rPr lang="en-US" sz="1200" dirty="0" smtClean="0">
                <a:latin typeface="Courier New" panose="02070309020205020404" pitchFamily="49" charset="0"/>
                <a:cs typeface="Courier New" panose="02070309020205020404" pitchFamily="49" charset="0"/>
              </a:rPr>
              <a:t>":"application/</a:t>
            </a:r>
            <a:r>
              <a:rPr lang="en-US" sz="1200" dirty="0" err="1" smtClean="0">
                <a:latin typeface="Courier New" panose="02070309020205020404" pitchFamily="49" charset="0"/>
                <a:cs typeface="Courier New" panose="02070309020205020404" pitchFamily="49" charset="0"/>
              </a:rPr>
              <a:t>json</a:t>
            </a:r>
            <a:r>
              <a:rPr lang="en-US" sz="1200" dirty="0" smtClean="0">
                <a:latin typeface="Courier New" panose="02070309020205020404" pitchFamily="49" charset="0"/>
                <a:cs typeface="Courier New" panose="02070309020205020404" pitchFamily="49" charset="0"/>
              </a:rPr>
              <a:t>",</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b="1" dirty="0" smtClean="0">
                <a:solidFill>
                  <a:schemeClr val="accent4">
                    <a:lumMod val="50000"/>
                  </a:schemeClr>
                </a:solidFill>
                <a:latin typeface="Courier New" panose="02070309020205020404" pitchFamily="49" charset="0"/>
                <a:cs typeface="Courier New" panose="02070309020205020404" pitchFamily="49" charset="0"/>
              </a:rPr>
              <a:t>"http:methodName":"http:post", </a:t>
            </a:r>
            <a:r>
              <a:rPr lang="en-US" sz="1200" i="1" dirty="0" smtClean="0">
                <a:solidFill>
                  <a:schemeClr val="accent1">
                    <a:lumMod val="75000"/>
                  </a:schemeClr>
                </a:solidFill>
                <a:latin typeface="Times New Roman" panose="02020603050405020304" pitchFamily="18" charset="0"/>
                <a:cs typeface="Times New Roman" panose="02020603050405020304" pitchFamily="18" charset="0"/>
              </a:rPr>
              <a:t>// Methods (specific to protocol binding)</a:t>
            </a:r>
            <a:r>
              <a:rPr lang="en-US" sz="1200" b="1" dirty="0" smtClean="0">
                <a:solidFill>
                  <a:schemeClr val="accent4">
                    <a:lumMod val="50000"/>
                  </a:schemeClr>
                </a:solidFill>
                <a:latin typeface="Courier New" panose="02070309020205020404" pitchFamily="49" charset="0"/>
                <a:cs typeface="Courier New" panose="02070309020205020404" pitchFamily="49" charset="0"/>
              </a:rPr>
              <a:t/>
            </a:r>
            <a:br>
              <a:rPr lang="en-US" sz="1200" b="1" dirty="0" smtClean="0">
                <a:solidFill>
                  <a:schemeClr val="accent4">
                    <a:lumMod val="50000"/>
                  </a:schemeClr>
                </a:solidFill>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dirty="0" err="1" smtClean="0">
                <a:latin typeface="Courier New" panose="02070309020205020404" pitchFamily="49" charset="0"/>
                <a:cs typeface="Courier New" panose="02070309020205020404" pitchFamily="49" charset="0"/>
              </a:rPr>
              <a:t>rel</a:t>
            </a:r>
            <a:r>
              <a:rPr lang="en-US" sz="1200" dirty="0" smtClean="0">
                <a:latin typeface="Courier New" panose="02070309020205020404" pitchFamily="49" charset="0"/>
                <a:cs typeface="Courier New" panose="02070309020205020404" pitchFamily="49" charset="0"/>
              </a:rPr>
              <a:t>":"</a:t>
            </a:r>
            <a:r>
              <a:rPr lang="en-US" sz="1200" dirty="0" err="1" smtClean="0">
                <a:latin typeface="Courier New" panose="02070309020205020404" pitchFamily="49" charset="0"/>
                <a:cs typeface="Courier New" panose="02070309020205020404" pitchFamily="49" charset="0"/>
              </a:rPr>
              <a:t>setProperty</a:t>
            </a:r>
            <a:r>
              <a:rPr lang="en-US" sz="1200" dirty="0" smtClean="0">
                <a:latin typeface="Courier New" panose="02070309020205020404" pitchFamily="49" charset="0"/>
                <a:cs typeface="Courier New" panose="02070309020205020404" pitchFamily="49" charset="0"/>
              </a:rPr>
              <a:t>"},</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dirty="0" err="1" smtClean="0">
                <a:latin typeface="Courier New" panose="02070309020205020404" pitchFamily="49" charset="0"/>
                <a:cs typeface="Courier New" panose="02070309020205020404" pitchFamily="49" charset="0"/>
              </a:rPr>
              <a:t>href</a:t>
            </a:r>
            <a:r>
              <a:rPr lang="en-US" sz="1200" dirty="0" smtClean="0">
                <a:latin typeface="Courier New" panose="02070309020205020404" pitchFamily="49" charset="0"/>
                <a:cs typeface="Courier New" panose="02070309020205020404" pitchFamily="49" charset="0"/>
              </a:rPr>
              <a:t>":"/a/led2relay?di=79683ab5-8df1-4b7a-b110-c1b8fe251e7d",</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dirty="0" err="1" smtClean="0">
                <a:latin typeface="Courier New" panose="02070309020205020404" pitchFamily="49" charset="0"/>
                <a:cs typeface="Courier New" panose="02070309020205020404" pitchFamily="49" charset="0"/>
              </a:rPr>
              <a:t>mediatype</a:t>
            </a:r>
            <a:r>
              <a:rPr lang="en-US" sz="1200" dirty="0" smtClean="0">
                <a:latin typeface="Courier New" panose="02070309020205020404" pitchFamily="49" charset="0"/>
                <a:cs typeface="Courier New" panose="02070309020205020404" pitchFamily="49" charset="0"/>
              </a:rPr>
              <a:t>":"application/</a:t>
            </a:r>
            <a:r>
              <a:rPr lang="en-US" sz="1200" dirty="0" err="1" smtClean="0">
                <a:latin typeface="Courier New" panose="02070309020205020404" pitchFamily="49" charset="0"/>
                <a:cs typeface="Courier New" panose="02070309020205020404" pitchFamily="49" charset="0"/>
              </a:rPr>
              <a:t>json</a:t>
            </a:r>
            <a:r>
              <a:rPr lang="en-US" sz="1200" dirty="0" smtClean="0">
                <a:latin typeface="Courier New" panose="02070309020205020404" pitchFamily="49" charset="0"/>
                <a:cs typeface="Courier New" panose="02070309020205020404" pitchFamily="49" charset="0"/>
              </a:rPr>
              <a:t>",</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b="1" dirty="0" smtClean="0">
                <a:solidFill>
                  <a:schemeClr val="accent4">
                    <a:lumMod val="50000"/>
                  </a:schemeClr>
                </a:solidFill>
                <a:latin typeface="Courier New" panose="02070309020205020404" pitchFamily="49" charset="0"/>
                <a:cs typeface="Courier New" panose="02070309020205020404" pitchFamily="49" charset="0"/>
              </a:rPr>
              <a:t>"http:methodName":"http:get",</a:t>
            </a:r>
            <a:br>
              <a:rPr lang="en-US" sz="1200" b="1" dirty="0" smtClean="0">
                <a:solidFill>
                  <a:schemeClr val="accent4">
                    <a:lumMod val="50000"/>
                  </a:schemeClr>
                </a:solidFill>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dirty="0" err="1" smtClean="0">
                <a:latin typeface="Courier New" panose="02070309020205020404" pitchFamily="49" charset="0"/>
                <a:cs typeface="Courier New" panose="02070309020205020404" pitchFamily="49" charset="0"/>
              </a:rPr>
              <a:t>rel</a:t>
            </a:r>
            <a:r>
              <a:rPr lang="en-US" sz="1200" dirty="0" smtClean="0">
                <a:latin typeface="Courier New" panose="02070309020205020404" pitchFamily="49" charset="0"/>
                <a:cs typeface="Courier New" panose="02070309020205020404" pitchFamily="49" charset="0"/>
              </a:rPr>
              <a:t>":"</a:t>
            </a:r>
            <a:r>
              <a:rPr lang="en-US" sz="1200" dirty="0" err="1" smtClean="0">
                <a:latin typeface="Courier New" panose="02070309020205020404" pitchFamily="49" charset="0"/>
                <a:cs typeface="Courier New" panose="02070309020205020404" pitchFamily="49" charset="0"/>
              </a:rPr>
              <a:t>getProperty</a:t>
            </a:r>
            <a:r>
              <a:rPr lang="en-US" sz="1200" dirty="0" smtClean="0">
                <a:latin typeface="Courier New" panose="02070309020205020404" pitchFamily="49" charset="0"/>
                <a:cs typeface="Courier New" panose="02070309020205020404" pitchFamily="49" charset="0"/>
              </a:rPr>
              <a:t>"}</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br>
              <a:rPr lang="en-US" sz="1200" dirty="0" smtClean="0">
                <a:latin typeface="Courier New" panose="02070309020205020404" pitchFamily="49" charset="0"/>
                <a:cs typeface="Courier New" panose="02070309020205020404" pitchFamily="49" charset="0"/>
              </a:rPr>
            </a:br>
            <a:r>
              <a:rPr lang="en-US" sz="1200" dirty="0" smtClean="0">
                <a:latin typeface="Courier New" panose="02070309020205020404" pitchFamily="49" charset="0"/>
                <a:cs typeface="Courier New" panose="02070309020205020404" pitchFamily="49" charset="0"/>
              </a:rPr>
              <a:t>         </a:t>
            </a:r>
            <a:r>
              <a:rPr lang="en-US" sz="1200" b="1" i="1" dirty="0" smtClean="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t> Payload structure and semantics</a:t>
            </a:r>
            <a:r>
              <a:rPr lang="en-US" sz="1200" i="1" dirty="0" smtClean="0">
                <a:solidFill>
                  <a:srgbClr val="7030A0"/>
                </a:solidFill>
                <a:latin typeface="Courier New" panose="02070309020205020404" pitchFamily="49" charset="0"/>
                <a:cs typeface="Courier New" panose="02070309020205020404" pitchFamily="49" charset="0"/>
                <a:sym typeface="Wingdings" panose="05000000000000000000" pitchFamily="2" charset="2"/>
              </a:rPr>
              <a:t/>
            </a:r>
            <a:br>
              <a:rPr lang="en-US" sz="1200" i="1" dirty="0" smtClean="0">
                <a:solidFill>
                  <a:srgbClr val="7030A0"/>
                </a:solidFill>
                <a:latin typeface="Courier New" panose="02070309020205020404" pitchFamily="49" charset="0"/>
                <a:cs typeface="Courier New" panose="02070309020205020404" pitchFamily="49" charset="0"/>
                <a:sym typeface="Wingdings" panose="05000000000000000000" pitchFamily="2" charset="2"/>
              </a:rPr>
            </a:br>
            <a:r>
              <a:rPr lang="en-US" sz="1200" dirty="0" smtClean="0">
                <a:latin typeface="Courier New" panose="02070309020205020404" pitchFamily="49" charset="0"/>
                <a:cs typeface="Courier New" panose="02070309020205020404" pitchFamily="49" charset="0"/>
                <a:sym typeface="Wingdings" panose="05000000000000000000" pitchFamily="2" charset="2"/>
              </a:rPr>
              <a:t>        },</a:t>
            </a:r>
            <a:r>
              <a:rPr lang="en-US" sz="1200" dirty="0">
                <a:latin typeface="Courier New" panose="02070309020205020404" pitchFamily="49" charset="0"/>
                <a:cs typeface="Courier New" panose="02070309020205020404" pitchFamily="49" charset="0"/>
                <a:sym typeface="Wingdings" panose="05000000000000000000" pitchFamily="2" charset="2"/>
              </a:rPr>
              <a:t/>
            </a:r>
            <a:br>
              <a:rPr lang="en-US" sz="1200" dirty="0">
                <a:latin typeface="Courier New" panose="02070309020205020404" pitchFamily="49" charset="0"/>
                <a:cs typeface="Courier New" panose="02070309020205020404" pitchFamily="49" charset="0"/>
                <a:sym typeface="Wingdings" panose="05000000000000000000" pitchFamily="2" charset="2"/>
              </a:rPr>
            </a:br>
            <a:r>
              <a:rPr lang="en-US" sz="1200" dirty="0" smtClean="0">
                <a:latin typeface="Courier New" panose="02070309020205020404" pitchFamily="49" charset="0"/>
                <a:cs typeface="Courier New" panose="02070309020205020404" pitchFamily="49" charset="0"/>
                <a:sym typeface="Wingdings" panose="05000000000000000000" pitchFamily="2" charset="2"/>
              </a:rPr>
              <a:t>        </a:t>
            </a:r>
            <a:r>
              <a:rPr lang="en-US" sz="1200" b="1" i="1" dirty="0" smtClean="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t> Other interactions: Properties, Events, and Actions</a:t>
            </a:r>
            <a:br>
              <a:rPr lang="en-US" sz="1200" b="1" i="1" dirty="0" smtClean="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br>
            <a:r>
              <a:rPr lang="en-US" sz="1200" dirty="0" smtClean="0">
                <a:solidFill>
                  <a:srgbClr val="0070C0"/>
                </a:solidFill>
                <a:latin typeface="Courier New" panose="02070309020205020404" pitchFamily="49" charset="0"/>
                <a:cs typeface="Courier New" panose="02070309020205020404" pitchFamily="49" charset="0"/>
                <a:sym typeface="Wingdings" panose="05000000000000000000" pitchFamily="2" charset="2"/>
              </a:rPr>
              <a:t>    ]</a:t>
            </a:r>
            <a:br>
              <a:rPr lang="en-US" sz="1200" dirty="0" smtClean="0">
                <a:solidFill>
                  <a:srgbClr val="0070C0"/>
                </a:solidFill>
                <a:latin typeface="Courier New" panose="02070309020205020404" pitchFamily="49" charset="0"/>
                <a:cs typeface="Courier New" panose="02070309020205020404" pitchFamily="49" charset="0"/>
                <a:sym typeface="Wingdings" panose="05000000000000000000" pitchFamily="2" charset="2"/>
              </a:rPr>
            </a:br>
            <a:r>
              <a:rPr lang="en-US" sz="1200" dirty="0" smtClean="0">
                <a:solidFill>
                  <a:srgbClr val="0070C0"/>
                </a:solidFill>
                <a:latin typeface="Courier New" panose="02070309020205020404" pitchFamily="49" charset="0"/>
                <a:cs typeface="Courier New" panose="02070309020205020404" pitchFamily="49" charset="0"/>
                <a:sym typeface="Wingdings" panose="05000000000000000000" pitchFamily="2" charset="2"/>
              </a:rPr>
              <a:t>}</a:t>
            </a:r>
            <a:r>
              <a:rPr lang="en-US" sz="1200" b="1" i="1" dirty="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t/>
            </a:r>
            <a:br>
              <a:rPr lang="en-US" sz="1200" b="1" i="1" dirty="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br>
            <a:r>
              <a:rPr lang="en-US" sz="1200" b="1" i="1" dirty="0" smtClean="0">
                <a:solidFill>
                  <a:srgbClr val="7030A0"/>
                </a:solidFill>
                <a:latin typeface="Times New Roman" panose="02020603050405020304" pitchFamily="18" charset="0"/>
                <a:cs typeface="Times New Roman" panose="02020603050405020304" pitchFamily="18" charset="0"/>
                <a:sym typeface="Wingdings" panose="05000000000000000000" pitchFamily="2" charset="2"/>
              </a:rPr>
              <a:t>    </a:t>
            </a:r>
          </a:p>
        </p:txBody>
      </p:sp>
      <p:sp>
        <p:nvSpPr>
          <p:cNvPr id="7" name="Text Placeholder 2"/>
          <p:cNvSpPr txBox="1">
            <a:spLocks/>
          </p:cNvSpPr>
          <p:nvPr/>
        </p:nvSpPr>
        <p:spPr>
          <a:xfrm>
            <a:off x="5850081" y="219359"/>
            <a:ext cx="5933209" cy="806452"/>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dirty="0" err="1" smtClean="0">
                <a:latin typeface="+mj-lt"/>
              </a:rPr>
              <a:t>WoT</a:t>
            </a:r>
            <a:r>
              <a:rPr lang="en-US" dirty="0" smtClean="0">
                <a:latin typeface="+mj-lt"/>
              </a:rPr>
              <a:t> Thing Description</a:t>
            </a:r>
            <a:br>
              <a:rPr lang="en-US" dirty="0" smtClean="0">
                <a:latin typeface="+mj-lt"/>
              </a:rPr>
            </a:br>
            <a:r>
              <a:rPr lang="en-US" dirty="0" smtClean="0">
                <a:latin typeface="+mj-lt"/>
              </a:rPr>
              <a:t>	</a:t>
            </a:r>
            <a:r>
              <a:rPr lang="en-US" sz="1800" dirty="0" smtClean="0">
                <a:latin typeface="+mj-lt"/>
              </a:rPr>
              <a:t>…dynamically generated from OCF metadata</a:t>
            </a:r>
            <a:endParaRPr lang="en-US" sz="1800" dirty="0">
              <a:latin typeface="+mj-lt"/>
            </a:endParaRPr>
          </a:p>
        </p:txBody>
      </p:sp>
    </p:spTree>
    <p:extLst>
      <p:ext uri="{BB962C8B-B14F-4D97-AF65-F5344CB8AC3E}">
        <p14:creationId xmlns:p14="http://schemas.microsoft.com/office/powerpoint/2010/main" val="172653400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24</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340659" y="1025811"/>
            <a:ext cx="4481598" cy="4883691"/>
          </a:xfrm>
        </p:spPr>
        <p:txBody>
          <a:bodyPr/>
          <a:lstStyle/>
          <a:p>
            <a:r>
              <a:rPr lang="en-US" dirty="0" smtClean="0">
                <a:solidFill>
                  <a:schemeClr val="accent2"/>
                </a:solidFill>
                <a:latin typeface="+mj-lt"/>
              </a:rPr>
              <a:t>Metadata generator includes:</a:t>
            </a:r>
          </a:p>
          <a:p>
            <a:pPr marL="342900" indent="-342900">
              <a:buFont typeface="Arial" panose="020B0604020202020204" pitchFamily="34" charset="0"/>
              <a:buChar char="•"/>
            </a:pPr>
            <a:r>
              <a:rPr lang="en-US" dirty="0" smtClean="0">
                <a:solidFill>
                  <a:schemeClr val="accent2"/>
                </a:solidFill>
                <a:latin typeface="+mj-lt"/>
              </a:rPr>
              <a:t>Semantic Annotation</a:t>
            </a:r>
          </a:p>
          <a:p>
            <a:pPr marL="787400" lvl="1" indent="-342900">
              <a:buFont typeface="Arial" panose="020B0604020202020204" pitchFamily="34" charset="0"/>
              <a:buChar char="•"/>
            </a:pPr>
            <a:r>
              <a:rPr lang="en-US" dirty="0" err="1" smtClean="0">
                <a:latin typeface="+mj-lt"/>
              </a:rPr>
              <a:t>WoT</a:t>
            </a:r>
            <a:r>
              <a:rPr lang="en-US" dirty="0" smtClean="0">
                <a:latin typeface="+mj-lt"/>
              </a:rPr>
              <a:t> </a:t>
            </a:r>
            <a:r>
              <a:rPr lang="en-US" dirty="0" err="1" smtClean="0">
                <a:latin typeface="+mj-lt"/>
              </a:rPr>
              <a:t>tdcontext</a:t>
            </a:r>
            <a:r>
              <a:rPr lang="en-US" dirty="0" smtClean="0">
                <a:latin typeface="+mj-lt"/>
              </a:rPr>
              <a:t>, common context; iotschema.org, </a:t>
            </a:r>
          </a:p>
          <a:p>
            <a:pPr marL="787400" lvl="1" indent="-342900">
              <a:buFont typeface="Arial" panose="020B0604020202020204" pitchFamily="34" charset="0"/>
              <a:buChar char="•"/>
            </a:pPr>
            <a:r>
              <a:rPr lang="en-US" dirty="0" smtClean="0">
                <a:latin typeface="+mj-lt"/>
              </a:rPr>
              <a:t>HTTP </a:t>
            </a:r>
            <a:r>
              <a:rPr lang="en-US" dirty="0" err="1" smtClean="0">
                <a:latin typeface="+mj-lt"/>
              </a:rPr>
              <a:t>methodName</a:t>
            </a:r>
            <a:r>
              <a:rPr lang="en-US" dirty="0" smtClean="0">
                <a:latin typeface="+mj-lt"/>
              </a:rPr>
              <a:t>, </a:t>
            </a:r>
            <a:r>
              <a:rPr lang="en-US" dirty="0" err="1" smtClean="0">
                <a:latin typeface="+mj-lt"/>
              </a:rPr>
              <a:t>rel</a:t>
            </a:r>
            <a:endParaRPr lang="en-US" dirty="0" smtClean="0">
              <a:latin typeface="+mj-lt"/>
            </a:endParaRPr>
          </a:p>
          <a:p>
            <a:pPr marL="787400" lvl="1" indent="-342900">
              <a:buFont typeface="Arial" panose="020B0604020202020204" pitchFamily="34" charset="0"/>
              <a:buChar char="•"/>
            </a:pPr>
            <a:r>
              <a:rPr lang="en-US" dirty="0" smtClean="0">
                <a:latin typeface="+mj-lt"/>
              </a:rPr>
              <a:t>Capabilities (on Things), Interactions, Data</a:t>
            </a:r>
          </a:p>
          <a:p>
            <a:pPr marL="342900" indent="-342900">
              <a:buFont typeface="Arial" panose="020B0604020202020204" pitchFamily="34" charset="0"/>
              <a:buChar char="•"/>
            </a:pPr>
            <a:r>
              <a:rPr lang="en-US" dirty="0" smtClean="0">
                <a:solidFill>
                  <a:schemeClr val="accent2"/>
                </a:solidFill>
                <a:latin typeface="+mj-lt"/>
              </a:rPr>
              <a:t>Protocol Bindings</a:t>
            </a:r>
          </a:p>
          <a:p>
            <a:pPr marL="787400" lvl="1" indent="-342900">
              <a:buFont typeface="Arial" panose="020B0604020202020204" pitchFamily="34" charset="0"/>
              <a:buChar char="•"/>
            </a:pPr>
            <a:r>
              <a:rPr lang="en-US" dirty="0" err="1">
                <a:latin typeface="+mj-lt"/>
              </a:rPr>
              <a:t>i</a:t>
            </a:r>
            <a:r>
              <a:rPr lang="en-US" dirty="0" err="1" smtClean="0">
                <a:latin typeface="+mj-lt"/>
              </a:rPr>
              <a:t>nputData</a:t>
            </a:r>
            <a:r>
              <a:rPr lang="en-US" dirty="0" smtClean="0">
                <a:latin typeface="+mj-lt"/>
              </a:rPr>
              <a:t>, </a:t>
            </a:r>
            <a:r>
              <a:rPr lang="en-US" dirty="0" err="1" smtClean="0">
                <a:latin typeface="+mj-lt"/>
              </a:rPr>
              <a:t>outputData</a:t>
            </a:r>
            <a:endParaRPr lang="en-US" dirty="0">
              <a:latin typeface="+mj-lt"/>
            </a:endParaRPr>
          </a:p>
        </p:txBody>
      </p:sp>
      <p:sp>
        <p:nvSpPr>
          <p:cNvPr id="4" name="Title 3"/>
          <p:cNvSpPr>
            <a:spLocks noGrp="1"/>
          </p:cNvSpPr>
          <p:nvPr>
            <p:ph type="title"/>
          </p:nvPr>
        </p:nvSpPr>
        <p:spPr>
          <a:xfrm>
            <a:off x="215153" y="85821"/>
            <a:ext cx="5406001" cy="853440"/>
          </a:xfrm>
        </p:spPr>
        <p:txBody>
          <a:bodyPr>
            <a:normAutofit/>
          </a:bodyPr>
          <a:lstStyle/>
          <a:p>
            <a:r>
              <a:rPr lang="en-US" sz="4400" b="1" dirty="0" smtClean="0">
                <a:solidFill>
                  <a:schemeClr val="tx1"/>
                </a:solidFill>
                <a:latin typeface="+mn-lt"/>
              </a:rPr>
              <a:t>Metadata Bridge</a:t>
            </a:r>
            <a:endParaRPr lang="en-US" sz="4400" b="1" dirty="0">
              <a:solidFill>
                <a:schemeClr val="tx1"/>
              </a:solidFill>
              <a:latin typeface="+mn-lt"/>
            </a:endParaRPr>
          </a:p>
        </p:txBody>
      </p:sp>
      <p:sp>
        <p:nvSpPr>
          <p:cNvPr id="6" name="Text Placeholder 2"/>
          <p:cNvSpPr txBox="1">
            <a:spLocks/>
          </p:cNvSpPr>
          <p:nvPr/>
        </p:nvSpPr>
        <p:spPr>
          <a:xfrm>
            <a:off x="4822257" y="85821"/>
            <a:ext cx="6289491" cy="6073541"/>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sz="1600" i="1" dirty="0" smtClean="0">
                <a:solidFill>
                  <a:schemeClr val="accent4">
                    <a:lumMod val="50000"/>
                  </a:schemeClr>
                </a:solidFill>
                <a:latin typeface="Times New Roman" panose="02020603050405020304" pitchFamily="18" charset="0"/>
                <a:cs typeface="Times New Roman" panose="02020603050405020304" pitchFamily="18" charset="0"/>
              </a:rPr>
              <a:t>// Payload structure and semantics for a Property interaction</a:t>
            </a:r>
          </a:p>
          <a:p>
            <a:r>
              <a:rPr lang="en-US" sz="1600" dirty="0" smtClean="0">
                <a:latin typeface="Courier New" panose="02070309020205020404" pitchFamily="49" charset="0"/>
                <a:cs typeface="Courier New" panose="02070309020205020404" pitchFamily="49" charset="0"/>
              </a:rPr>
              <a:t>"</a:t>
            </a:r>
            <a:r>
              <a:rPr lang="en-US" sz="1600" dirty="0" err="1" smtClean="0">
                <a:latin typeface="Courier New" panose="02070309020205020404" pitchFamily="49" charset="0"/>
                <a:cs typeface="Courier New" panose="02070309020205020404" pitchFamily="49" charset="0"/>
              </a:rPr>
              <a:t>inputData</a:t>
            </a:r>
            <a:r>
              <a:rPr lang="en-US" sz="1600" dirty="0" smtClean="0">
                <a:latin typeface="Courier New" panose="02070309020205020404" pitchFamily="49" charset="0"/>
                <a:cs typeface="Courier New" panose="02070309020205020404" pitchFamily="49" charset="0"/>
              </a:rPr>
              <a:t>":{</a:t>
            </a:r>
            <a:br>
              <a:rPr lang="en-US" sz="1600" dirty="0" smtClean="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   "</a:t>
            </a:r>
            <a:r>
              <a:rPr lang="en-US" sz="1600" dirty="0" err="1" smtClean="0">
                <a:latin typeface="Courier New" panose="02070309020205020404" pitchFamily="49" charset="0"/>
                <a:cs typeface="Courier New" panose="02070309020205020404" pitchFamily="49" charset="0"/>
              </a:rPr>
              <a:t>type":"object</a:t>
            </a:r>
            <a:r>
              <a:rPr lang="en-US" sz="1600" dirty="0" smtClean="0">
                <a:latin typeface="Courier New" panose="02070309020205020404" pitchFamily="49" charset="0"/>
                <a:cs typeface="Courier New" panose="02070309020205020404" pitchFamily="49" charset="0"/>
              </a:rPr>
              <a:t>",</a:t>
            </a:r>
            <a:br>
              <a:rPr lang="en-US" sz="1600" dirty="0" smtClean="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    "fields":[</a:t>
            </a:r>
            <a:br>
              <a:rPr lang="en-US" sz="1600" dirty="0" smtClean="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        {</a:t>
            </a:r>
            <a:br>
              <a:rPr lang="en-US" sz="1600" dirty="0" smtClean="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            "</a:t>
            </a:r>
            <a:r>
              <a:rPr lang="en-US" sz="1600" dirty="0" err="1" smtClean="0">
                <a:latin typeface="Courier New" panose="02070309020205020404" pitchFamily="49" charset="0"/>
                <a:cs typeface="Courier New" panose="02070309020205020404" pitchFamily="49" charset="0"/>
              </a:rPr>
              <a:t>name":"value</a:t>
            </a:r>
            <a:r>
              <a:rPr lang="en-US" sz="1600" dirty="0" smtClean="0">
                <a:latin typeface="Courier New" panose="02070309020205020404" pitchFamily="49" charset="0"/>
                <a:cs typeface="Courier New" panose="02070309020205020404" pitchFamily="49" charset="0"/>
              </a:rPr>
              <a:t>",</a:t>
            </a:r>
            <a:br>
              <a:rPr lang="en-US" sz="1600" dirty="0" smtClean="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            "value":{</a:t>
            </a:r>
            <a:br>
              <a:rPr lang="en-US" sz="1600" dirty="0" smtClean="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                </a:t>
            </a:r>
            <a:r>
              <a:rPr lang="en-US" sz="1600" b="1" dirty="0" smtClean="0">
                <a:solidFill>
                  <a:srgbClr val="C00000"/>
                </a:solidFill>
                <a:latin typeface="Courier New" panose="02070309020205020404" pitchFamily="49" charset="0"/>
                <a:cs typeface="Courier New" panose="02070309020205020404" pitchFamily="49" charset="0"/>
              </a:rPr>
              <a:t>"@type":["</a:t>
            </a:r>
            <a:r>
              <a:rPr lang="en-US" sz="1600" b="1" dirty="0" err="1" smtClean="0">
                <a:solidFill>
                  <a:srgbClr val="C00000"/>
                </a:solidFill>
                <a:latin typeface="Courier New" panose="02070309020205020404" pitchFamily="49" charset="0"/>
                <a:cs typeface="Courier New" panose="02070309020205020404" pitchFamily="49" charset="0"/>
              </a:rPr>
              <a:t>iot:Toggle</a:t>
            </a:r>
            <a:r>
              <a:rPr lang="en-US" sz="1600" b="1" dirty="0" smtClean="0">
                <a:solidFill>
                  <a:srgbClr val="C00000"/>
                </a:solidFill>
                <a:latin typeface="Courier New" panose="02070309020205020404" pitchFamily="49" charset="0"/>
                <a:cs typeface="Courier New" panose="02070309020205020404" pitchFamily="49" charset="0"/>
              </a:rPr>
              <a:t>"], </a:t>
            </a:r>
            <a:r>
              <a:rPr lang="en-US" sz="1600" i="1" dirty="0" smtClean="0">
                <a:solidFill>
                  <a:srgbClr val="C00000"/>
                </a:solidFill>
                <a:latin typeface="Times New Roman" panose="02020603050405020304" pitchFamily="18" charset="0"/>
                <a:cs typeface="Times New Roman" panose="02020603050405020304" pitchFamily="18" charset="0"/>
              </a:rPr>
              <a:t> </a:t>
            </a:r>
            <a:r>
              <a:rPr lang="en-US" sz="1600" i="1" dirty="0" smtClean="0">
                <a:solidFill>
                  <a:schemeClr val="accent2"/>
                </a:solidFill>
                <a:latin typeface="Times New Roman" panose="02020603050405020304" pitchFamily="18" charset="0"/>
                <a:cs typeface="Times New Roman" panose="02020603050405020304" pitchFamily="18" charset="0"/>
              </a:rPr>
              <a:t>// Data</a:t>
            </a:r>
            <a:r>
              <a:rPr lang="en-US" sz="1600" i="1" dirty="0" smtClean="0">
                <a:solidFill>
                  <a:schemeClr val="accent1">
                    <a:lumMod val="75000"/>
                  </a:schemeClr>
                </a:solidFill>
                <a:latin typeface="Times New Roman" panose="02020603050405020304" pitchFamily="18" charset="0"/>
                <a:cs typeface="Times New Roman" panose="02020603050405020304" pitchFamily="18" charset="0"/>
              </a:rPr>
              <a:t> </a:t>
            </a:r>
            <a:br>
              <a:rPr lang="en-US" sz="1600" i="1" dirty="0" smtClean="0">
                <a:solidFill>
                  <a:schemeClr val="accent1">
                    <a:lumMod val="75000"/>
                  </a:schemeClr>
                </a:solidFill>
                <a:latin typeface="Times New Roman" panose="02020603050405020304" pitchFamily="18" charset="0"/>
                <a:cs typeface="Times New Roman" panose="02020603050405020304" pitchFamily="18" charset="0"/>
              </a:rPr>
            </a:br>
            <a:r>
              <a:rPr lang="en-US" sz="1600" i="1" dirty="0" smtClean="0">
                <a:solidFill>
                  <a:schemeClr val="accent1">
                    <a:lumMod val="75000"/>
                  </a:schemeClr>
                </a:solidFill>
                <a:latin typeface="Times New Roman" panose="02020603050405020304" pitchFamily="18" charset="0"/>
                <a:cs typeface="Times New Roman" panose="02020603050405020304" pitchFamily="18" charset="0"/>
              </a:rPr>
              <a:t>                                       </a:t>
            </a:r>
            <a:r>
              <a:rPr lang="en-US" sz="1600" dirty="0" smtClean="0">
                <a:latin typeface="Courier New" panose="02070309020205020404" pitchFamily="49" charset="0"/>
                <a:cs typeface="Courier New" panose="02070309020205020404" pitchFamily="49" charset="0"/>
              </a:rPr>
              <a:t>"type":"</a:t>
            </a:r>
            <a:r>
              <a:rPr lang="en-US" sz="1600" dirty="0" err="1" smtClean="0">
                <a:latin typeface="Courier New" panose="02070309020205020404" pitchFamily="49" charset="0"/>
                <a:cs typeface="Courier New" panose="02070309020205020404" pitchFamily="49" charset="0"/>
              </a:rPr>
              <a:t>boolean</a:t>
            </a:r>
            <a:r>
              <a:rPr lang="en-US" sz="1600" dirty="0" smtClean="0">
                <a:latin typeface="Courier New" panose="02070309020205020404" pitchFamily="49" charset="0"/>
                <a:cs typeface="Courier New" panose="02070309020205020404" pitchFamily="49" charset="0"/>
              </a:rPr>
              <a:t>“</a:t>
            </a:r>
            <a:br>
              <a:rPr lang="en-US" sz="1600" dirty="0" smtClean="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            }</a:t>
            </a:r>
            <a:br>
              <a:rPr lang="en-US" sz="1600" dirty="0" smtClean="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        }</a:t>
            </a:r>
            <a:br>
              <a:rPr lang="en-US" sz="1600" dirty="0" smtClean="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    ]</a:t>
            </a:r>
            <a:br>
              <a:rPr lang="en-US" sz="1600" dirty="0" smtClean="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a:t>
            </a:r>
            <a:br>
              <a:rPr lang="en-US" sz="1600" dirty="0" smtClean="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outputData</a:t>
            </a:r>
            <a:r>
              <a:rPr lang="en-US" sz="1600" dirty="0">
                <a:latin typeface="Courier New" panose="02070309020205020404" pitchFamily="49" charset="0"/>
                <a:cs typeface="Courier New" panose="02070309020205020404" pitchFamily="49" charset="0"/>
              </a:rPr>
              <a:t>":{</a:t>
            </a:r>
            <a:br>
              <a:rPr lang="en-US" sz="1600" dirty="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type":"object</a:t>
            </a:r>
            <a:r>
              <a:rPr lang="en-US" sz="1600" dirty="0">
                <a:latin typeface="Courier New" panose="02070309020205020404" pitchFamily="49" charset="0"/>
                <a:cs typeface="Courier New" panose="02070309020205020404" pitchFamily="49" charset="0"/>
              </a:rPr>
              <a:t>",</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a:t>
            </a:r>
            <a:r>
              <a:rPr lang="en-US" sz="1600" dirty="0">
                <a:latin typeface="Courier New" panose="02070309020205020404" pitchFamily="49" charset="0"/>
                <a:cs typeface="Courier New" panose="02070309020205020404" pitchFamily="49" charset="0"/>
              </a:rPr>
              <a:t>fields":[</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    {</a:t>
            </a:r>
            <a:br>
              <a:rPr lang="en-US" sz="1600" dirty="0" smtClean="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name":"value</a:t>
            </a:r>
            <a:r>
              <a:rPr lang="en-US" sz="1600" dirty="0">
                <a:latin typeface="Courier New" panose="02070309020205020404" pitchFamily="49" charset="0"/>
                <a:cs typeface="Courier New" panose="02070309020205020404" pitchFamily="49" charset="0"/>
              </a:rPr>
              <a:t>",</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a:t>
            </a:r>
            <a:r>
              <a:rPr lang="en-US" sz="1600" dirty="0">
                <a:latin typeface="Courier New" panose="02070309020205020404" pitchFamily="49" charset="0"/>
                <a:cs typeface="Courier New" panose="02070309020205020404" pitchFamily="49" charset="0"/>
              </a:rPr>
              <a:t>value":{</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    </a:t>
            </a:r>
            <a:r>
              <a:rPr lang="en-US" sz="1600" b="1" dirty="0" smtClean="0">
                <a:solidFill>
                  <a:srgbClr val="C00000"/>
                </a:solidFill>
                <a:latin typeface="Courier New" panose="02070309020205020404" pitchFamily="49" charset="0"/>
                <a:cs typeface="Courier New" panose="02070309020205020404" pitchFamily="49" charset="0"/>
              </a:rPr>
              <a:t>"@</a:t>
            </a:r>
            <a:r>
              <a:rPr lang="en-US" sz="1600" b="1" dirty="0">
                <a:solidFill>
                  <a:srgbClr val="C00000"/>
                </a:solidFill>
                <a:latin typeface="Courier New" panose="02070309020205020404" pitchFamily="49" charset="0"/>
                <a:cs typeface="Courier New" panose="02070309020205020404" pitchFamily="49" charset="0"/>
              </a:rPr>
              <a:t>type":["</a:t>
            </a:r>
            <a:r>
              <a:rPr lang="en-US" sz="1600" b="1" dirty="0" err="1">
                <a:solidFill>
                  <a:srgbClr val="C00000"/>
                </a:solidFill>
                <a:latin typeface="Courier New" panose="02070309020205020404" pitchFamily="49" charset="0"/>
                <a:cs typeface="Courier New" panose="02070309020205020404" pitchFamily="49" charset="0"/>
              </a:rPr>
              <a:t>iot:Toggle</a:t>
            </a:r>
            <a:r>
              <a:rPr lang="en-US" sz="1600" b="1" dirty="0">
                <a:solidFill>
                  <a:srgbClr val="C00000"/>
                </a:solidFill>
                <a:latin typeface="Courier New" panose="02070309020205020404" pitchFamily="49" charset="0"/>
                <a:cs typeface="Courier New" panose="02070309020205020404" pitchFamily="49" charset="0"/>
              </a:rPr>
              <a:t>"],</a:t>
            </a:r>
            <a:br>
              <a:rPr lang="en-US" sz="1600" b="1" dirty="0">
                <a:solidFill>
                  <a:srgbClr val="C00000"/>
                </a:solidFill>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a:t>
            </a:r>
            <a:r>
              <a:rPr lang="en-US" sz="1600" dirty="0">
                <a:latin typeface="Courier New" panose="02070309020205020404" pitchFamily="49" charset="0"/>
                <a:cs typeface="Courier New" panose="02070309020205020404" pitchFamily="49" charset="0"/>
              </a:rPr>
              <a:t>type":"</a:t>
            </a:r>
            <a:r>
              <a:rPr lang="en-US" sz="1600" dirty="0" err="1">
                <a:latin typeface="Courier New" panose="02070309020205020404" pitchFamily="49" charset="0"/>
                <a:cs typeface="Courier New" panose="02070309020205020404" pitchFamily="49" charset="0"/>
              </a:rPr>
              <a:t>boolean</a:t>
            </a:r>
            <a:r>
              <a:rPr lang="en-US" sz="1600" dirty="0">
                <a:latin typeface="Courier New" panose="02070309020205020404" pitchFamily="49" charset="0"/>
                <a:cs typeface="Courier New" panose="02070309020205020404" pitchFamily="49" charset="0"/>
              </a:rPr>
              <a:t>“</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a:t>
            </a:r>
            <a:r>
              <a:rPr lang="en-US" sz="1600" dirty="0">
                <a:latin typeface="Courier New" panose="02070309020205020404" pitchFamily="49" charset="0"/>
                <a:cs typeface="Courier New" panose="02070309020205020404" pitchFamily="49" charset="0"/>
              </a:rPr>
              <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a:t>
            </a:r>
            <a:r>
              <a:rPr lang="en-US" sz="1600" dirty="0">
                <a:latin typeface="Courier New" panose="02070309020205020404" pitchFamily="49" charset="0"/>
                <a:cs typeface="Courier New" panose="02070309020205020404" pitchFamily="49" charset="0"/>
              </a:rPr>
              <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a:t>
            </a:r>
            <a:r>
              <a:rPr lang="en-US" sz="1600" dirty="0" smtClean="0">
                <a:latin typeface="Courier New" panose="02070309020205020404" pitchFamily="49" charset="0"/>
                <a:cs typeface="Courier New" panose="02070309020205020404" pitchFamily="49" charset="0"/>
              </a:rPr>
              <a:t>]</a:t>
            </a:r>
            <a:r>
              <a:rPr lang="en-US" sz="1600" dirty="0">
                <a:latin typeface="Courier New" panose="02070309020205020404" pitchFamily="49" charset="0"/>
                <a:cs typeface="Courier New" panose="02070309020205020404" pitchFamily="49" charset="0"/>
              </a:rPr>
              <a:t/>
            </a:r>
            <a:br>
              <a:rPr lang="en-US" sz="1600" dirty="0">
                <a:latin typeface="Courier New" panose="02070309020205020404" pitchFamily="49" charset="0"/>
                <a:cs typeface="Courier New" panose="02070309020205020404" pitchFamily="49" charset="0"/>
              </a:rPr>
            </a:br>
            <a:r>
              <a:rPr lang="en-US" sz="1600" dirty="0" smtClean="0">
                <a:latin typeface="Courier New" panose="02070309020205020404" pitchFamily="49" charset="0"/>
                <a:cs typeface="Courier New" panose="02070309020205020404" pitchFamily="49" charset="0"/>
              </a:rPr>
              <a:t>}</a:t>
            </a:r>
            <a:r>
              <a:rPr lang="en-US" sz="1200" dirty="0">
                <a:latin typeface="Courier New" panose="02070309020205020404" pitchFamily="49" charset="0"/>
                <a:cs typeface="Courier New" panose="02070309020205020404" pitchFamily="49" charset="0"/>
              </a:rPr>
              <a:t/>
            </a:r>
            <a:br>
              <a:rPr lang="en-US" sz="1200" dirty="0">
                <a:latin typeface="Courier New" panose="02070309020205020404" pitchFamily="49" charset="0"/>
                <a:cs typeface="Courier New" panose="02070309020205020404" pitchFamily="49" charset="0"/>
              </a:rPr>
            </a:br>
            <a:endParaRPr lang="en-US" sz="12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8661179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25</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415636" y="1025811"/>
            <a:ext cx="11423215" cy="5771830"/>
          </a:xfrm>
        </p:spPr>
        <p:txBody>
          <a:bodyPr>
            <a:normAutofit lnSpcReduction="10000"/>
          </a:bodyPr>
          <a:lstStyle/>
          <a:p>
            <a:r>
              <a:rPr lang="en-US" dirty="0" smtClean="0">
                <a:solidFill>
                  <a:schemeClr val="accent2"/>
                </a:solidFill>
                <a:latin typeface="+mj-lt"/>
              </a:rPr>
              <a:t>Open-source thing-directory implementation at </a:t>
            </a:r>
          </a:p>
          <a:p>
            <a:pPr marL="787400" lvl="1" indent="-342900">
              <a:buFont typeface="Arial" panose="020B0604020202020204" pitchFamily="34" charset="0"/>
              <a:buChar char="•"/>
            </a:pPr>
            <a:r>
              <a:rPr lang="en-US" dirty="0" smtClean="0">
                <a:latin typeface="+mj-lt"/>
                <a:hlinkClick r:id="rId2"/>
              </a:rPr>
              <a:t>https</a:t>
            </a:r>
            <a:r>
              <a:rPr lang="en-US" dirty="0">
                <a:latin typeface="+mj-lt"/>
                <a:hlinkClick r:id="rId2"/>
              </a:rPr>
              <a:t>://</a:t>
            </a:r>
            <a:r>
              <a:rPr lang="en-US" dirty="0" smtClean="0">
                <a:latin typeface="+mj-lt"/>
                <a:hlinkClick r:id="rId2"/>
              </a:rPr>
              <a:t>github.com/thingweb/thingweb-directory</a:t>
            </a:r>
            <a:endParaRPr lang="en-US" dirty="0" smtClean="0">
              <a:latin typeface="+mj-lt"/>
            </a:endParaRPr>
          </a:p>
          <a:p>
            <a:pPr marL="787400" lvl="1" indent="-342900">
              <a:buFont typeface="Arial" panose="020B0604020202020204" pitchFamily="34" charset="0"/>
              <a:buChar char="•"/>
            </a:pPr>
            <a:r>
              <a:rPr lang="en-US" dirty="0" smtClean="0">
                <a:latin typeface="+mj-lt"/>
              </a:rPr>
              <a:t>Proposal to include as Eclipse OSS project along </a:t>
            </a:r>
            <a:r>
              <a:rPr lang="en-US" dirty="0">
                <a:latin typeface="+mj-lt"/>
              </a:rPr>
              <a:t>with node-wot: </a:t>
            </a:r>
            <a:r>
              <a:rPr lang="en-US" dirty="0">
                <a:latin typeface="+mj-lt"/>
                <a:hlinkClick r:id="rId3"/>
              </a:rPr>
              <a:t>https://</a:t>
            </a:r>
            <a:r>
              <a:rPr lang="en-US" dirty="0" smtClean="0">
                <a:latin typeface="+mj-lt"/>
                <a:hlinkClick r:id="rId3"/>
              </a:rPr>
              <a:t>projects.eclipse.org/proposals/eclipse-thingweb</a:t>
            </a:r>
            <a:endParaRPr lang="en-US" dirty="0" smtClean="0">
              <a:latin typeface="+mj-lt"/>
            </a:endParaRPr>
          </a:p>
          <a:p>
            <a:r>
              <a:rPr lang="en-US" dirty="0" smtClean="0">
                <a:solidFill>
                  <a:schemeClr val="accent2"/>
                </a:solidFill>
                <a:latin typeface="+mj-lt"/>
              </a:rPr>
              <a:t>Supports</a:t>
            </a:r>
          </a:p>
          <a:p>
            <a:pPr marL="787400" lvl="1" indent="-342900">
              <a:buFont typeface="Arial" panose="020B0604020202020204" pitchFamily="34" charset="0"/>
              <a:buChar char="•"/>
            </a:pPr>
            <a:r>
              <a:rPr lang="en-US" dirty="0" smtClean="0">
                <a:latin typeface="+mj-lt"/>
              </a:rPr>
              <a:t>Web service for dynamic creation, access, and deletion of Thing Descriptions</a:t>
            </a:r>
          </a:p>
          <a:p>
            <a:pPr marL="787400" lvl="1" indent="-342900">
              <a:buFont typeface="Arial" panose="020B0604020202020204" pitchFamily="34" charset="0"/>
              <a:buChar char="•"/>
            </a:pPr>
            <a:r>
              <a:rPr lang="en-US" dirty="0" smtClean="0">
                <a:latin typeface="+mj-lt"/>
              </a:rPr>
              <a:t>Search of various types supporting Thing discovery:</a:t>
            </a:r>
          </a:p>
          <a:p>
            <a:pPr marL="1244599" lvl="2" indent="-342900">
              <a:buFont typeface="Arial" panose="020B0604020202020204" pitchFamily="34" charset="0"/>
              <a:buChar char="•"/>
            </a:pPr>
            <a:r>
              <a:rPr lang="en-US" dirty="0" smtClean="0">
                <a:latin typeface="+mj-lt"/>
              </a:rPr>
              <a:t>Text: simple text matching</a:t>
            </a:r>
          </a:p>
          <a:p>
            <a:pPr marL="1244599" lvl="2" indent="-342900">
              <a:buFont typeface="Arial" panose="020B0604020202020204" pitchFamily="34" charset="0"/>
              <a:buChar char="•"/>
            </a:pPr>
            <a:r>
              <a:rPr lang="en-US" dirty="0" smtClean="0">
                <a:latin typeface="+mj-lt"/>
              </a:rPr>
              <a:t>Semantic: using SPARQL queries and inferencing using attached ontologies</a:t>
            </a:r>
          </a:p>
          <a:p>
            <a:pPr marL="342900" indent="-342900">
              <a:buFont typeface="Wingdings" panose="05000000000000000000" pitchFamily="2" charset="2"/>
              <a:buChar char="à"/>
            </a:pPr>
            <a:r>
              <a:rPr lang="en-US" dirty="0" smtClean="0">
                <a:solidFill>
                  <a:schemeClr val="accent2"/>
                </a:solidFill>
                <a:latin typeface="+mj-lt"/>
                <a:sym typeface="Wingdings" panose="05000000000000000000" pitchFamily="2" charset="2"/>
              </a:rPr>
              <a:t>The “Thing Directory service” is actually a SPARQL endpoint…</a:t>
            </a:r>
          </a:p>
          <a:p>
            <a:pPr marL="342900" indent="-342900">
              <a:buFont typeface="Wingdings" panose="05000000000000000000" pitchFamily="2" charset="2"/>
              <a:buChar char="à"/>
            </a:pPr>
            <a:r>
              <a:rPr lang="en-US" b="1" i="1" dirty="0" smtClean="0">
                <a:solidFill>
                  <a:schemeClr val="accent2"/>
                </a:solidFill>
                <a:latin typeface="+mj-lt"/>
                <a:sym typeface="Wingdings" panose="05000000000000000000" pitchFamily="2" charset="2"/>
              </a:rPr>
              <a:t>This means that searches can be federated with other SPARQL endpoints!</a:t>
            </a:r>
            <a:endParaRPr lang="en-US" b="1" i="1" dirty="0">
              <a:solidFill>
                <a:schemeClr val="accent2"/>
              </a:solidFill>
              <a:latin typeface="+mj-lt"/>
            </a:endParaRPr>
          </a:p>
        </p:txBody>
      </p:sp>
      <p:sp>
        <p:nvSpPr>
          <p:cNvPr id="4" name="Title 3"/>
          <p:cNvSpPr>
            <a:spLocks noGrp="1"/>
          </p:cNvSpPr>
          <p:nvPr>
            <p:ph type="title"/>
          </p:nvPr>
        </p:nvSpPr>
        <p:spPr>
          <a:xfrm>
            <a:off x="311727" y="85821"/>
            <a:ext cx="10761455" cy="853440"/>
          </a:xfrm>
        </p:spPr>
        <p:txBody>
          <a:bodyPr>
            <a:normAutofit/>
          </a:bodyPr>
          <a:lstStyle/>
          <a:p>
            <a:r>
              <a:rPr lang="en-US" sz="4400" b="1" dirty="0" smtClean="0">
                <a:solidFill>
                  <a:schemeClr val="tx1"/>
                </a:solidFill>
                <a:latin typeface="+mn-lt"/>
              </a:rPr>
              <a:t>Thing Directory: SPARQL Endpoint</a:t>
            </a:r>
            <a:endParaRPr lang="en-US" sz="4400" b="1" dirty="0">
              <a:solidFill>
                <a:schemeClr val="tx1"/>
              </a:solidFill>
              <a:latin typeface="+mn-lt"/>
            </a:endParaRPr>
          </a:p>
        </p:txBody>
      </p:sp>
    </p:spTree>
    <p:extLst>
      <p:ext uri="{BB962C8B-B14F-4D97-AF65-F5344CB8AC3E}">
        <p14:creationId xmlns:p14="http://schemas.microsoft.com/office/powerpoint/2010/main" val="2332960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26</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488373" y="1070264"/>
            <a:ext cx="11350478" cy="5288972"/>
          </a:xfrm>
        </p:spPr>
        <p:txBody>
          <a:bodyPr>
            <a:normAutofit lnSpcReduction="10000"/>
          </a:bodyPr>
          <a:lstStyle/>
          <a:p>
            <a:pPr marL="342900" indent="-342900">
              <a:buFont typeface="Arial" panose="020B0604020202020204" pitchFamily="34" charset="0"/>
              <a:buChar char="•"/>
            </a:pPr>
            <a:r>
              <a:rPr lang="en-US" dirty="0" smtClean="0">
                <a:latin typeface="+mj-lt"/>
              </a:rPr>
              <a:t>Missing Terminology: </a:t>
            </a:r>
          </a:p>
          <a:p>
            <a:pPr marL="787400" lvl="1" indent="-342900">
              <a:buFont typeface="Arial" panose="020B0604020202020204" pitchFamily="34" charset="0"/>
              <a:buChar char="•"/>
            </a:pPr>
            <a:r>
              <a:rPr lang="en-US" dirty="0" err="1" smtClean="0">
                <a:latin typeface="+mj-lt"/>
              </a:rPr>
              <a:t>TemperatureSensor</a:t>
            </a:r>
            <a:r>
              <a:rPr lang="en-US" dirty="0" smtClean="0">
                <a:latin typeface="+mj-lt"/>
              </a:rPr>
              <a:t>?  </a:t>
            </a:r>
            <a:r>
              <a:rPr lang="en-US" dirty="0" err="1" smtClean="0">
                <a:latin typeface="+mj-lt"/>
              </a:rPr>
              <a:t>IlluminanceSensor</a:t>
            </a:r>
            <a:r>
              <a:rPr lang="en-US" dirty="0" smtClean="0">
                <a:latin typeface="+mj-lt"/>
              </a:rPr>
              <a:t>?</a:t>
            </a:r>
          </a:p>
          <a:p>
            <a:pPr marL="342900" indent="-342900">
              <a:buFont typeface="Arial" panose="020B0604020202020204" pitchFamily="34" charset="0"/>
              <a:buChar char="•"/>
            </a:pPr>
            <a:r>
              <a:rPr lang="en-US" dirty="0" smtClean="0">
                <a:latin typeface="+mj-lt"/>
              </a:rPr>
              <a:t>Inconsistent Terminology: </a:t>
            </a:r>
          </a:p>
          <a:p>
            <a:pPr marL="787400" lvl="1" indent="-342900">
              <a:buFont typeface="Arial" panose="020B0604020202020204" pitchFamily="34" charset="0"/>
              <a:buChar char="•"/>
            </a:pPr>
            <a:r>
              <a:rPr lang="en-US" dirty="0" err="1" smtClean="0">
                <a:latin typeface="+mj-lt"/>
              </a:rPr>
              <a:t>SwitchStatus</a:t>
            </a:r>
            <a:r>
              <a:rPr lang="en-US" dirty="0" smtClean="0">
                <a:latin typeface="+mj-lt"/>
              </a:rPr>
              <a:t>/Toggle; Light </a:t>
            </a:r>
            <a:r>
              <a:rPr lang="en-US" dirty="0" err="1" smtClean="0">
                <a:latin typeface="+mj-lt"/>
              </a:rPr>
              <a:t>Colour</a:t>
            </a:r>
            <a:r>
              <a:rPr lang="en-US" dirty="0" smtClean="0">
                <a:latin typeface="+mj-lt"/>
              </a:rPr>
              <a:t>/Current Color; Temperature/</a:t>
            </a:r>
            <a:r>
              <a:rPr lang="en-US" dirty="0" err="1" smtClean="0">
                <a:latin typeface="+mj-lt"/>
              </a:rPr>
              <a:t>TemperatureData</a:t>
            </a:r>
            <a:r>
              <a:rPr lang="en-US" dirty="0" smtClean="0">
                <a:latin typeface="+mj-lt"/>
              </a:rPr>
              <a:t>; Light/</a:t>
            </a:r>
            <a:r>
              <a:rPr lang="en-US" dirty="0" err="1" smtClean="0">
                <a:latin typeface="+mj-lt"/>
              </a:rPr>
              <a:t>TemperatureSensing</a:t>
            </a:r>
            <a:endParaRPr lang="en-US" dirty="0" smtClean="0">
              <a:latin typeface="+mj-lt"/>
            </a:endParaRPr>
          </a:p>
          <a:p>
            <a:pPr marL="342900" indent="-342900">
              <a:buFont typeface="Wingdings" panose="05000000000000000000" pitchFamily="2" charset="2"/>
              <a:buChar char="à"/>
            </a:pPr>
            <a:r>
              <a:rPr lang="en-US" dirty="0" smtClean="0">
                <a:latin typeface="+mj-lt"/>
                <a:sym typeface="Wingdings" panose="05000000000000000000" pitchFamily="2" charset="2"/>
              </a:rPr>
              <a:t>Most of these are due to lack of maturity/development</a:t>
            </a:r>
          </a:p>
          <a:p>
            <a:pPr marL="342900" indent="-342900">
              <a:buFont typeface="Wingdings" panose="05000000000000000000" pitchFamily="2" charset="2"/>
              <a:buChar char="à"/>
            </a:pPr>
            <a:r>
              <a:rPr lang="en-US" i="1" dirty="0" smtClean="0">
                <a:latin typeface="+mj-lt"/>
                <a:sym typeface="Wingdings" panose="05000000000000000000" pitchFamily="2" charset="2"/>
              </a:rPr>
              <a:t>Not </a:t>
            </a:r>
            <a:r>
              <a:rPr lang="en-US" dirty="0" smtClean="0">
                <a:latin typeface="+mj-lt"/>
                <a:sym typeface="Wingdings" panose="05000000000000000000" pitchFamily="2" charset="2"/>
              </a:rPr>
              <a:t>blocking issues… </a:t>
            </a:r>
          </a:p>
          <a:p>
            <a:pPr marL="787400" lvl="1" indent="-342900">
              <a:buFont typeface="Wingdings" panose="05000000000000000000" pitchFamily="2" charset="2"/>
              <a:buChar char="à"/>
            </a:pPr>
            <a:r>
              <a:rPr lang="en-US" dirty="0">
                <a:latin typeface="+mj-lt"/>
                <a:sym typeface="Wingdings" panose="05000000000000000000" pitchFamily="2" charset="2"/>
              </a:rPr>
              <a:t>S</a:t>
            </a:r>
            <a:r>
              <a:rPr lang="en-US" dirty="0" smtClean="0">
                <a:latin typeface="+mj-lt"/>
                <a:sym typeface="Wingdings" panose="05000000000000000000" pitchFamily="2" charset="2"/>
              </a:rPr>
              <a:t>emantic tooling can bridge multiple ontologies</a:t>
            </a:r>
          </a:p>
          <a:p>
            <a:pPr marL="787400" lvl="1" indent="-342900">
              <a:buFont typeface="Wingdings" panose="05000000000000000000" pitchFamily="2" charset="2"/>
              <a:buChar char="à"/>
            </a:pPr>
            <a:r>
              <a:rPr lang="en-US" dirty="0" smtClean="0">
                <a:latin typeface="+mj-lt"/>
                <a:sym typeface="Wingdings" panose="05000000000000000000" pitchFamily="2" charset="2"/>
              </a:rPr>
              <a:t>New and more precise ontologies can be used as they become available</a:t>
            </a:r>
          </a:p>
          <a:p>
            <a:pPr marL="787400" lvl="1" indent="-342900">
              <a:buFont typeface="Wingdings" panose="05000000000000000000" pitchFamily="2" charset="2"/>
              <a:buChar char="à"/>
            </a:pPr>
            <a:r>
              <a:rPr lang="en-US" dirty="0" smtClean="0">
                <a:latin typeface="+mj-lt"/>
                <a:sym typeface="Wingdings" panose="05000000000000000000" pitchFamily="2" charset="2"/>
              </a:rPr>
              <a:t>… and as we learn how to write good ones and what the requirements are</a:t>
            </a:r>
            <a:endParaRPr lang="en-US" dirty="0" smtClean="0">
              <a:latin typeface="+mj-lt"/>
            </a:endParaRPr>
          </a:p>
          <a:p>
            <a:endParaRPr lang="en-US" dirty="0"/>
          </a:p>
        </p:txBody>
      </p:sp>
      <p:sp>
        <p:nvSpPr>
          <p:cNvPr id="4" name="Title 3"/>
          <p:cNvSpPr>
            <a:spLocks noGrp="1"/>
          </p:cNvSpPr>
          <p:nvPr>
            <p:ph type="title"/>
          </p:nvPr>
        </p:nvSpPr>
        <p:spPr>
          <a:xfrm>
            <a:off x="280555" y="85821"/>
            <a:ext cx="10792627" cy="853440"/>
          </a:xfrm>
        </p:spPr>
        <p:txBody>
          <a:bodyPr>
            <a:normAutofit/>
          </a:bodyPr>
          <a:lstStyle/>
          <a:p>
            <a:r>
              <a:rPr lang="en-US" sz="4400" b="1" dirty="0" smtClean="0">
                <a:solidFill>
                  <a:schemeClr val="tx1"/>
                </a:solidFill>
                <a:latin typeface="+mn-lt"/>
              </a:rPr>
              <a:t>Issues: iotschema.org Limitations</a:t>
            </a:r>
            <a:endParaRPr lang="en-US" sz="4400" b="1" dirty="0">
              <a:solidFill>
                <a:schemeClr val="tx1"/>
              </a:solidFill>
              <a:latin typeface="+mn-lt"/>
            </a:endParaRPr>
          </a:p>
        </p:txBody>
      </p:sp>
    </p:spTree>
    <p:extLst>
      <p:ext uri="{BB962C8B-B14F-4D97-AF65-F5344CB8AC3E}">
        <p14:creationId xmlns:p14="http://schemas.microsoft.com/office/powerpoint/2010/main" val="107548944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idx="2"/>
          </p:nvPr>
        </p:nvPicPr>
        <p:blipFill rotWithShape="1">
          <a:blip r:embed="rId3">
            <a:extLst>
              <a:ext uri="{28A0092B-C50C-407E-A947-70E740481C1C}">
                <a14:useLocalDpi xmlns:a14="http://schemas.microsoft.com/office/drawing/2010/main" val="0"/>
              </a:ext>
            </a:extLst>
          </a:blip>
          <a:srcRect l="12468" t="-233" b="3833"/>
          <a:stretch/>
        </p:blipFill>
        <p:spPr>
          <a:xfrm rot="5400000">
            <a:off x="5882986" y="548986"/>
            <a:ext cx="6868391" cy="5749636"/>
          </a:xfrm>
        </p:spPr>
      </p:pic>
      <p:sp>
        <p:nvSpPr>
          <p:cNvPr id="3" name="Title 2"/>
          <p:cNvSpPr>
            <a:spLocks noGrp="1"/>
          </p:cNvSpPr>
          <p:nvPr>
            <p:ph type="title"/>
          </p:nvPr>
        </p:nvSpPr>
        <p:spPr>
          <a:xfrm>
            <a:off x="124691" y="0"/>
            <a:ext cx="6112597" cy="1158239"/>
          </a:xfrm>
        </p:spPr>
        <p:txBody>
          <a:bodyPr>
            <a:noAutofit/>
          </a:bodyPr>
          <a:lstStyle/>
          <a:p>
            <a:r>
              <a:rPr lang="en-US" sz="4400" b="1" dirty="0" smtClean="0">
                <a:solidFill>
                  <a:schemeClr val="tx1"/>
                </a:solidFill>
                <a:latin typeface="+mn-lt"/>
              </a:rPr>
              <a:t>2. Semantic Voice Control</a:t>
            </a:r>
            <a:endParaRPr lang="en-US" sz="4400" b="1" dirty="0">
              <a:solidFill>
                <a:schemeClr val="tx1"/>
              </a:solidFill>
              <a:latin typeface="+mn-lt"/>
            </a:endParaRP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27</a:t>
            </a:fld>
            <a:endParaRPr lang="en-US" sz="1067" b="0" i="0" u="none" strike="noStrike" cap="none">
              <a:solidFill>
                <a:srgbClr val="FFFFFF"/>
              </a:solidFill>
              <a:latin typeface="Arial"/>
              <a:ea typeface="Arial"/>
              <a:cs typeface="Arial"/>
              <a:sym typeface="Arial"/>
            </a:endParaRPr>
          </a:p>
        </p:txBody>
      </p:sp>
      <p:sp>
        <p:nvSpPr>
          <p:cNvPr id="5" name="Text Placeholder 4"/>
          <p:cNvSpPr>
            <a:spLocks noGrp="1"/>
          </p:cNvSpPr>
          <p:nvPr>
            <p:ph type="body" idx="1"/>
          </p:nvPr>
        </p:nvSpPr>
        <p:spPr>
          <a:xfrm>
            <a:off x="342900" y="758536"/>
            <a:ext cx="5607051" cy="5576220"/>
          </a:xfrm>
        </p:spPr>
        <p:txBody>
          <a:bodyPr>
            <a:normAutofit/>
          </a:bodyPr>
          <a:lstStyle/>
          <a:p>
            <a:r>
              <a:rPr lang="en-US" b="1" dirty="0" smtClean="0">
                <a:solidFill>
                  <a:srgbClr val="FF0000"/>
                </a:solidFill>
                <a:latin typeface="+mj-lt"/>
              </a:rPr>
              <a:t>NOTE: Work in Progress (still…)</a:t>
            </a:r>
          </a:p>
          <a:p>
            <a:r>
              <a:rPr lang="en-US" b="1" dirty="0" smtClean="0">
                <a:solidFill>
                  <a:schemeClr val="accent2"/>
                </a:solidFill>
                <a:latin typeface="+mj-lt"/>
              </a:rPr>
              <a:t>Goal: Enable </a:t>
            </a:r>
            <a:r>
              <a:rPr lang="en-US" b="1" i="1" dirty="0" smtClean="0">
                <a:solidFill>
                  <a:schemeClr val="accent2"/>
                </a:solidFill>
                <a:latin typeface="+mj-lt"/>
              </a:rPr>
              <a:t>automatic</a:t>
            </a:r>
            <a:r>
              <a:rPr lang="en-US" b="1" dirty="0" smtClean="0">
                <a:solidFill>
                  <a:schemeClr val="accent2"/>
                </a:solidFill>
                <a:latin typeface="+mj-lt"/>
              </a:rPr>
              <a:t> voice control of </a:t>
            </a:r>
            <a:r>
              <a:rPr lang="en-US" b="1" i="1" dirty="0" smtClean="0">
                <a:solidFill>
                  <a:schemeClr val="accent2"/>
                </a:solidFill>
                <a:latin typeface="+mj-lt"/>
              </a:rPr>
              <a:t>any</a:t>
            </a:r>
            <a:r>
              <a:rPr lang="en-US" b="1" dirty="0" smtClean="0">
                <a:solidFill>
                  <a:schemeClr val="accent2"/>
                </a:solidFill>
                <a:latin typeface="+mj-lt"/>
              </a:rPr>
              <a:t> </a:t>
            </a:r>
            <a:r>
              <a:rPr lang="en-US" b="1" dirty="0" err="1" smtClean="0">
                <a:solidFill>
                  <a:schemeClr val="accent2"/>
                </a:solidFill>
                <a:latin typeface="+mj-lt"/>
              </a:rPr>
              <a:t>WoT</a:t>
            </a:r>
            <a:r>
              <a:rPr lang="en-US" b="1" dirty="0" smtClean="0">
                <a:solidFill>
                  <a:schemeClr val="accent2"/>
                </a:solidFill>
                <a:latin typeface="+mj-lt"/>
              </a:rPr>
              <a:t>-enabled device</a:t>
            </a:r>
          </a:p>
          <a:p>
            <a:pPr marL="342900" indent="-342900">
              <a:buFont typeface="Arial" panose="020B0604020202020204" pitchFamily="34" charset="0"/>
              <a:buChar char="•"/>
            </a:pPr>
            <a:r>
              <a:rPr lang="en-US" dirty="0" smtClean="0">
                <a:latin typeface="+mj-lt"/>
              </a:rPr>
              <a:t>Demonstrate use of semantic markup of Thing Description</a:t>
            </a:r>
          </a:p>
          <a:p>
            <a:pPr marL="776930" lvl="1" indent="-342900">
              <a:buFont typeface="Arial" panose="020B0604020202020204" pitchFamily="34" charset="0"/>
              <a:buChar char="•"/>
            </a:pPr>
            <a:r>
              <a:rPr lang="en-US" dirty="0" smtClean="0">
                <a:latin typeface="+mj-lt"/>
              </a:rPr>
              <a:t>Using iot.schema.org, SSNO ontologies, and semantic inferencing tools</a:t>
            </a:r>
          </a:p>
          <a:p>
            <a:pPr marL="342900" indent="-342900">
              <a:buFont typeface="Arial" panose="020B0604020202020204" pitchFamily="34" charset="0"/>
              <a:buChar char="•"/>
            </a:pPr>
            <a:r>
              <a:rPr lang="en-US" dirty="0" smtClean="0">
                <a:latin typeface="+mj-lt"/>
              </a:rPr>
              <a:t>Generate adaptive AVS Alexa skill, bridging with Alexa Home Skill </a:t>
            </a:r>
          </a:p>
          <a:p>
            <a:pPr marL="342900" indent="-342900">
              <a:buFont typeface="Arial" panose="020B0604020202020204" pitchFamily="34" charset="0"/>
              <a:buChar char="•"/>
            </a:pPr>
            <a:r>
              <a:rPr lang="en-US" dirty="0" smtClean="0">
                <a:latin typeface="+mj-lt"/>
              </a:rPr>
              <a:t>Layer with </a:t>
            </a:r>
            <a:r>
              <a:rPr lang="en-US" dirty="0" err="1" smtClean="0">
                <a:latin typeface="+mj-lt"/>
              </a:rPr>
              <a:t>WoT</a:t>
            </a:r>
            <a:r>
              <a:rPr lang="en-US" dirty="0" smtClean="0">
                <a:latin typeface="+mj-lt"/>
              </a:rPr>
              <a:t> metadata bridges to control devices from multiple ecosystems (including OCF)</a:t>
            </a:r>
          </a:p>
        </p:txBody>
      </p:sp>
    </p:spTree>
    <p:extLst>
      <p:ext uri="{BB962C8B-B14F-4D97-AF65-F5344CB8AC3E}">
        <p14:creationId xmlns:p14="http://schemas.microsoft.com/office/powerpoint/2010/main" val="31858636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Rounded Rectangle 372"/>
          <p:cNvSpPr/>
          <p:nvPr/>
        </p:nvSpPr>
        <p:spPr>
          <a:xfrm>
            <a:off x="6282304" y="4093666"/>
            <a:ext cx="2321432" cy="1944609"/>
          </a:xfrm>
          <a:prstGeom prst="roundRect">
            <a:avLst>
              <a:gd name="adj" fmla="val 7067"/>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Voice Interface</a:t>
            </a:r>
            <a:endParaRPr lang="en-US" dirty="0">
              <a:solidFill>
                <a:schemeClr val="tx1"/>
              </a:solidFill>
            </a:endParaRPr>
          </a:p>
        </p:txBody>
      </p:sp>
      <p:sp>
        <p:nvSpPr>
          <p:cNvPr id="24" name="Rounded Rectangle 23"/>
          <p:cNvSpPr/>
          <p:nvPr/>
        </p:nvSpPr>
        <p:spPr>
          <a:xfrm>
            <a:off x="6278736" y="1235395"/>
            <a:ext cx="4944534" cy="2578979"/>
          </a:xfrm>
          <a:prstGeom prst="roundRect">
            <a:avLst>
              <a:gd name="adj" fmla="val 2747"/>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Gateway</a:t>
            </a:r>
            <a:endParaRPr lang="en-US" dirty="0">
              <a:solidFill>
                <a:schemeClr val="tx1"/>
              </a:solidFill>
            </a:endParaRPr>
          </a:p>
        </p:txBody>
      </p:sp>
      <p:sp>
        <p:nvSpPr>
          <p:cNvPr id="97" name="Rounded Rectangle 96"/>
          <p:cNvSpPr/>
          <p:nvPr/>
        </p:nvSpPr>
        <p:spPr>
          <a:xfrm>
            <a:off x="6714318" y="2376823"/>
            <a:ext cx="1152517" cy="807566"/>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a:t>M</a:t>
            </a:r>
            <a:r>
              <a:rPr lang="en-US" dirty="0" smtClean="0"/>
              <a:t>etadata Bridge</a:t>
            </a:r>
            <a:endParaRPr lang="en-US" dirty="0"/>
          </a:p>
        </p:txBody>
      </p:sp>
      <p:sp>
        <p:nvSpPr>
          <p:cNvPr id="73" name="Rounded Rectangle 72"/>
          <p:cNvSpPr/>
          <p:nvPr/>
        </p:nvSpPr>
        <p:spPr>
          <a:xfrm>
            <a:off x="7970473" y="2927288"/>
            <a:ext cx="1015158" cy="721684"/>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HTTPS bridge</a:t>
            </a:r>
            <a:endParaRPr lang="en-US" dirty="0"/>
          </a:p>
        </p:txBody>
      </p:sp>
      <p:sp>
        <p:nvSpPr>
          <p:cNvPr id="192" name="Rounded Rectangle 191"/>
          <p:cNvSpPr/>
          <p:nvPr/>
        </p:nvSpPr>
        <p:spPr>
          <a:xfrm>
            <a:off x="6719196" y="1393568"/>
            <a:ext cx="1152517" cy="807566"/>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Local</a:t>
            </a:r>
          </a:p>
          <a:p>
            <a:pPr algn="ctr"/>
            <a:r>
              <a:rPr lang="en-US" dirty="0" smtClean="0"/>
              <a:t>Thing Directory</a:t>
            </a:r>
            <a:endParaRPr lang="en-US" dirty="0"/>
          </a:p>
        </p:txBody>
      </p:sp>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28</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6821261" y="156069"/>
            <a:ext cx="5285006" cy="602673"/>
          </a:xfrm>
        </p:spPr>
        <p:txBody>
          <a:bodyPr>
            <a:normAutofit fontScale="70000" lnSpcReduction="20000"/>
          </a:bodyPr>
          <a:lstStyle/>
          <a:p>
            <a:r>
              <a:rPr lang="en-US" dirty="0">
                <a:latin typeface="+mj-lt"/>
              </a:rPr>
              <a:t>Goal: Provide generic voice interface using </a:t>
            </a:r>
            <a:r>
              <a:rPr lang="en-US" dirty="0" err="1">
                <a:latin typeface="+mj-lt"/>
              </a:rPr>
              <a:t>WoT</a:t>
            </a:r>
            <a:r>
              <a:rPr lang="en-US" dirty="0">
                <a:latin typeface="+mj-lt"/>
              </a:rPr>
              <a:t> Thing Descriptions</a:t>
            </a:r>
          </a:p>
        </p:txBody>
      </p:sp>
      <p:sp>
        <p:nvSpPr>
          <p:cNvPr id="4" name="Title 3"/>
          <p:cNvSpPr>
            <a:spLocks noGrp="1"/>
          </p:cNvSpPr>
          <p:nvPr>
            <p:ph type="title"/>
          </p:nvPr>
        </p:nvSpPr>
        <p:spPr>
          <a:xfrm>
            <a:off x="100383" y="0"/>
            <a:ext cx="6269439" cy="939261"/>
          </a:xfrm>
        </p:spPr>
        <p:txBody>
          <a:bodyPr>
            <a:noAutofit/>
          </a:bodyPr>
          <a:lstStyle/>
          <a:p>
            <a:r>
              <a:rPr lang="en-US" sz="4400" b="1" dirty="0" smtClean="0">
                <a:solidFill>
                  <a:schemeClr val="tx1"/>
                </a:solidFill>
                <a:latin typeface="+mn-lt"/>
              </a:rPr>
              <a:t>2. Semantic Voice Control</a:t>
            </a:r>
            <a:endParaRPr lang="en-US" sz="4400" b="1" dirty="0">
              <a:solidFill>
                <a:schemeClr val="tx1"/>
              </a:solidFill>
              <a:latin typeface="+mn-lt"/>
            </a:endParaRPr>
          </a:p>
        </p:txBody>
      </p:sp>
      <p:sp>
        <p:nvSpPr>
          <p:cNvPr id="10" name="Rounded Rectangle 9"/>
          <p:cNvSpPr/>
          <p:nvPr/>
        </p:nvSpPr>
        <p:spPr>
          <a:xfrm>
            <a:off x="8703732" y="4094409"/>
            <a:ext cx="2519537" cy="1943865"/>
          </a:xfrm>
          <a:prstGeom prst="roundRect">
            <a:avLst>
              <a:gd name="adj" fmla="val 7067"/>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Devices</a:t>
            </a:r>
            <a:endParaRPr lang="en-US" dirty="0">
              <a:solidFill>
                <a:schemeClr val="tx1"/>
              </a:solidFill>
            </a:endParaRPr>
          </a:p>
        </p:txBody>
      </p:sp>
      <p:sp>
        <p:nvSpPr>
          <p:cNvPr id="6" name="Rounded Rectangle 5"/>
          <p:cNvSpPr/>
          <p:nvPr/>
        </p:nvSpPr>
        <p:spPr>
          <a:xfrm>
            <a:off x="8891859" y="4478103"/>
            <a:ext cx="987936"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Device</a:t>
            </a:r>
            <a:endParaRPr lang="en-US" dirty="0"/>
          </a:p>
        </p:txBody>
      </p:sp>
      <p:sp>
        <p:nvSpPr>
          <p:cNvPr id="7" name="Rounded Rectangle 6"/>
          <p:cNvSpPr/>
          <p:nvPr/>
        </p:nvSpPr>
        <p:spPr>
          <a:xfrm>
            <a:off x="9959069" y="4478102"/>
            <a:ext cx="987937" cy="807566"/>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OCF</a:t>
            </a:r>
          </a:p>
          <a:p>
            <a:pPr algn="ctr"/>
            <a:r>
              <a:rPr lang="en-US" dirty="0" smtClean="0"/>
              <a:t>Device</a:t>
            </a:r>
            <a:endParaRPr lang="en-US" dirty="0"/>
          </a:p>
        </p:txBody>
      </p:sp>
      <p:sp>
        <p:nvSpPr>
          <p:cNvPr id="13" name="Oval 12"/>
          <p:cNvSpPr/>
          <p:nvPr/>
        </p:nvSpPr>
        <p:spPr>
          <a:xfrm>
            <a:off x="9142375" y="5418403"/>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0204798" y="5419251"/>
            <a:ext cx="496478" cy="48544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p:cNvCxnSpPr>
            <a:stCxn id="6" idx="2"/>
            <a:endCxn id="13" idx="0"/>
          </p:cNvCxnSpPr>
          <p:nvPr/>
        </p:nvCxnSpPr>
        <p:spPr>
          <a:xfrm>
            <a:off x="9385827" y="5285669"/>
            <a:ext cx="4787" cy="132734"/>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3" name="Straight Arrow Connector 22"/>
          <p:cNvCxnSpPr>
            <a:stCxn id="7" idx="2"/>
            <a:endCxn id="14" idx="0"/>
          </p:cNvCxnSpPr>
          <p:nvPr/>
        </p:nvCxnSpPr>
        <p:spPr>
          <a:xfrm flipH="1">
            <a:off x="10453037" y="5285668"/>
            <a:ext cx="1" cy="13358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57" name="Elbow Connector 56"/>
          <p:cNvCxnSpPr>
            <a:stCxn id="73" idx="2"/>
            <a:endCxn id="6" idx="0"/>
          </p:cNvCxnSpPr>
          <p:nvPr/>
        </p:nvCxnSpPr>
        <p:spPr>
          <a:xfrm rot="16200000" flipH="1">
            <a:off x="8517374" y="3609649"/>
            <a:ext cx="829131" cy="907775"/>
          </a:xfrm>
          <a:prstGeom prst="bentConnector3">
            <a:avLst>
              <a:gd name="adj1" fmla="val 41831"/>
            </a:avLst>
          </a:prstGeom>
          <a:ln>
            <a:tailEnd type="triangle"/>
          </a:ln>
        </p:spPr>
        <p:style>
          <a:lnRef idx="1">
            <a:schemeClr val="dk1"/>
          </a:lnRef>
          <a:fillRef idx="0">
            <a:schemeClr val="dk1"/>
          </a:fillRef>
          <a:effectRef idx="0">
            <a:schemeClr val="dk1"/>
          </a:effectRef>
          <a:fontRef idx="minor">
            <a:schemeClr val="tx1"/>
          </a:fontRef>
        </p:style>
      </p:cxnSp>
      <p:cxnSp>
        <p:nvCxnSpPr>
          <p:cNvPr id="80" name="Elbow Connector 79"/>
          <p:cNvCxnSpPr>
            <a:stCxn id="73" idx="2"/>
            <a:endCxn id="7" idx="0"/>
          </p:cNvCxnSpPr>
          <p:nvPr/>
        </p:nvCxnSpPr>
        <p:spPr>
          <a:xfrm rot="16200000" flipH="1">
            <a:off x="9050980" y="3076044"/>
            <a:ext cx="829130" cy="1974986"/>
          </a:xfrm>
          <a:prstGeom prst="bentConnector3">
            <a:avLst>
              <a:gd name="adj1" fmla="val 41830"/>
            </a:avLst>
          </a:prstGeom>
          <a:ln>
            <a:tailEnd type="triangle"/>
          </a:ln>
        </p:spPr>
        <p:style>
          <a:lnRef idx="1">
            <a:schemeClr val="dk1"/>
          </a:lnRef>
          <a:fillRef idx="0">
            <a:schemeClr val="dk1"/>
          </a:fillRef>
          <a:effectRef idx="0">
            <a:schemeClr val="dk1"/>
          </a:effectRef>
          <a:fontRef idx="minor">
            <a:schemeClr val="tx1"/>
          </a:fontRef>
        </p:style>
      </p:cxnSp>
      <p:sp>
        <p:nvSpPr>
          <p:cNvPr id="96" name="Rounded Rectangle 95"/>
          <p:cNvSpPr/>
          <p:nvPr/>
        </p:nvSpPr>
        <p:spPr>
          <a:xfrm>
            <a:off x="3906705" y="1301030"/>
            <a:ext cx="2071382" cy="4858152"/>
          </a:xfrm>
          <a:prstGeom prst="roundRect">
            <a:avLst>
              <a:gd name="adj" fmla="val 6839"/>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NAT</a:t>
            </a:r>
            <a:endParaRPr lang="en-US" dirty="0">
              <a:solidFill>
                <a:schemeClr val="tx1"/>
              </a:solidFill>
            </a:endParaRPr>
          </a:p>
        </p:txBody>
      </p:sp>
      <p:sp>
        <p:nvSpPr>
          <p:cNvPr id="58" name="Rounded Rectangle 57"/>
          <p:cNvSpPr/>
          <p:nvPr/>
        </p:nvSpPr>
        <p:spPr>
          <a:xfrm>
            <a:off x="255130" y="1290922"/>
            <a:ext cx="3448448" cy="3314945"/>
          </a:xfrm>
          <a:prstGeom prst="roundRect">
            <a:avLst>
              <a:gd name="adj" fmla="val 6839"/>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Cloud</a:t>
            </a:r>
            <a:endParaRPr lang="en-US" dirty="0">
              <a:solidFill>
                <a:schemeClr val="tx1"/>
              </a:solidFill>
            </a:endParaRPr>
          </a:p>
        </p:txBody>
      </p:sp>
      <p:sp>
        <p:nvSpPr>
          <p:cNvPr id="60" name="Rounded Rectangle 59"/>
          <p:cNvSpPr/>
          <p:nvPr/>
        </p:nvSpPr>
        <p:spPr>
          <a:xfrm>
            <a:off x="2187846" y="2566104"/>
            <a:ext cx="1236916"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Relay (SSH Reverse Proxy)</a:t>
            </a:r>
          </a:p>
        </p:txBody>
      </p:sp>
      <p:cxnSp>
        <p:nvCxnSpPr>
          <p:cNvPr id="88" name="Elbow Connector 87"/>
          <p:cNvCxnSpPr>
            <a:stCxn id="121" idx="1"/>
            <a:endCxn id="97" idx="2"/>
          </p:cNvCxnSpPr>
          <p:nvPr/>
        </p:nvCxnSpPr>
        <p:spPr>
          <a:xfrm rot="5400000" flipH="1" flipV="1">
            <a:off x="4754467" y="1261663"/>
            <a:ext cx="613383" cy="4458837"/>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112" name="Rounded Rectangle 111"/>
          <p:cNvSpPr/>
          <p:nvPr/>
        </p:nvSpPr>
        <p:spPr>
          <a:xfrm>
            <a:off x="2187846" y="1621052"/>
            <a:ext cx="1237407" cy="80756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Thing Directory</a:t>
            </a:r>
            <a:endParaRPr lang="en-US" dirty="0"/>
          </a:p>
        </p:txBody>
      </p:sp>
      <p:cxnSp>
        <p:nvCxnSpPr>
          <p:cNvPr id="107" name="Elbow Connector 106"/>
          <p:cNvCxnSpPr>
            <a:stCxn id="192" idx="2"/>
            <a:endCxn id="97" idx="0"/>
          </p:cNvCxnSpPr>
          <p:nvPr/>
        </p:nvCxnSpPr>
        <p:spPr>
          <a:xfrm rot="5400000">
            <a:off x="7205172" y="2286539"/>
            <a:ext cx="175689" cy="4878"/>
          </a:xfrm>
          <a:prstGeom prst="bentConnector3">
            <a:avLst>
              <a:gd name="adj1" fmla="val 50000"/>
            </a:avLst>
          </a:prstGeom>
          <a:ln>
            <a:headEnd type="triangle"/>
            <a:tailEnd type="none"/>
          </a:ln>
        </p:spPr>
        <p:style>
          <a:lnRef idx="1">
            <a:schemeClr val="dk1"/>
          </a:lnRef>
          <a:fillRef idx="0">
            <a:schemeClr val="dk1"/>
          </a:fillRef>
          <a:effectRef idx="0">
            <a:schemeClr val="dk1"/>
          </a:effectRef>
          <a:fontRef idx="minor">
            <a:schemeClr val="tx1"/>
          </a:fontRef>
        </p:style>
      </p:cxnSp>
      <p:cxnSp>
        <p:nvCxnSpPr>
          <p:cNvPr id="171" name="Elbow Connector 170"/>
          <p:cNvCxnSpPr>
            <a:stCxn id="112" idx="2"/>
            <a:endCxn id="60" idx="0"/>
          </p:cNvCxnSpPr>
          <p:nvPr/>
        </p:nvCxnSpPr>
        <p:spPr>
          <a:xfrm rot="5400000">
            <a:off x="2737684" y="2497238"/>
            <a:ext cx="137486" cy="246"/>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05" name="Elbow Connector 204"/>
          <p:cNvCxnSpPr>
            <a:stCxn id="73" idx="0"/>
            <a:endCxn id="97" idx="3"/>
          </p:cNvCxnSpPr>
          <p:nvPr/>
        </p:nvCxnSpPr>
        <p:spPr>
          <a:xfrm rot="16200000" flipV="1">
            <a:off x="8099103" y="2548338"/>
            <a:ext cx="146682" cy="611217"/>
          </a:xfrm>
          <a:prstGeom prst="bentConnector2">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2" name="Elbow Connector 61"/>
          <p:cNvCxnSpPr>
            <a:stCxn id="73" idx="1"/>
            <a:endCxn id="60" idx="3"/>
          </p:cNvCxnSpPr>
          <p:nvPr/>
        </p:nvCxnSpPr>
        <p:spPr>
          <a:xfrm rot="10800000">
            <a:off x="3424763" y="2969888"/>
            <a:ext cx="4545711" cy="318243"/>
          </a:xfrm>
          <a:prstGeom prst="bentConnector3">
            <a:avLst>
              <a:gd name="adj1" fmla="val 50000"/>
            </a:avLst>
          </a:prstGeom>
          <a:ln>
            <a:headEnd type="oval"/>
            <a:tailEnd type="oval"/>
          </a:ln>
        </p:spPr>
        <p:style>
          <a:lnRef idx="1">
            <a:schemeClr val="dk1"/>
          </a:lnRef>
          <a:fillRef idx="0">
            <a:schemeClr val="dk1"/>
          </a:fillRef>
          <a:effectRef idx="0">
            <a:schemeClr val="dk1"/>
          </a:effectRef>
          <a:fontRef idx="minor">
            <a:schemeClr val="tx1"/>
          </a:fontRef>
        </p:style>
      </p:cxnSp>
      <p:cxnSp>
        <p:nvCxnSpPr>
          <p:cNvPr id="193" name="Elbow Connector 192"/>
          <p:cNvCxnSpPr>
            <a:stCxn id="112" idx="3"/>
            <a:endCxn id="192" idx="1"/>
          </p:cNvCxnSpPr>
          <p:nvPr/>
        </p:nvCxnSpPr>
        <p:spPr>
          <a:xfrm flipV="1">
            <a:off x="3425253" y="1797351"/>
            <a:ext cx="3293943" cy="227484"/>
          </a:xfrm>
          <a:prstGeom prst="bentConnector3">
            <a:avLst>
              <a:gd name="adj1" fmla="val 50000"/>
            </a:avLst>
          </a:prstGeom>
          <a:ln>
            <a:headEnd type="triangle"/>
            <a:tailEnd type="none"/>
          </a:ln>
        </p:spPr>
        <p:style>
          <a:lnRef idx="1">
            <a:schemeClr val="dk1"/>
          </a:lnRef>
          <a:fillRef idx="0">
            <a:schemeClr val="dk1"/>
          </a:fillRef>
          <a:effectRef idx="0">
            <a:schemeClr val="dk1"/>
          </a:effectRef>
          <a:fontRef idx="minor">
            <a:schemeClr val="tx1"/>
          </a:fontRef>
        </p:style>
      </p:cxnSp>
      <p:cxnSp>
        <p:nvCxnSpPr>
          <p:cNvPr id="204" name="Elbow Connector 203"/>
          <p:cNvCxnSpPr>
            <a:stCxn id="60" idx="1"/>
          </p:cNvCxnSpPr>
          <p:nvPr/>
        </p:nvCxnSpPr>
        <p:spPr>
          <a:xfrm rot="10800000">
            <a:off x="1698718" y="2026377"/>
            <a:ext cx="489128" cy="94351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12" name="Elbow Connector 211"/>
          <p:cNvCxnSpPr>
            <a:stCxn id="112" idx="1"/>
          </p:cNvCxnSpPr>
          <p:nvPr/>
        </p:nvCxnSpPr>
        <p:spPr>
          <a:xfrm rot="10800000">
            <a:off x="1698718" y="2021413"/>
            <a:ext cx="489129" cy="3422"/>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224" name="Rounded Rectangle 223"/>
          <p:cNvSpPr/>
          <p:nvPr/>
        </p:nvSpPr>
        <p:spPr>
          <a:xfrm>
            <a:off x="6143580" y="929932"/>
            <a:ext cx="5224075" cy="5222548"/>
          </a:xfrm>
          <a:prstGeom prst="roundRect">
            <a:avLst>
              <a:gd name="adj" fmla="val 2747"/>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smtClean="0">
                <a:solidFill>
                  <a:schemeClr val="tx1"/>
                </a:solidFill>
              </a:rPr>
              <a:t>Local Network</a:t>
            </a:r>
            <a:endParaRPr lang="en-US" dirty="0">
              <a:solidFill>
                <a:schemeClr val="tx1"/>
              </a:solidFill>
            </a:endParaRPr>
          </a:p>
        </p:txBody>
      </p:sp>
      <p:sp>
        <p:nvSpPr>
          <p:cNvPr id="121" name="Can 120"/>
          <p:cNvSpPr/>
          <p:nvPr/>
        </p:nvSpPr>
        <p:spPr>
          <a:xfrm>
            <a:off x="2349797" y="3797772"/>
            <a:ext cx="963886" cy="493390"/>
          </a:xfrm>
          <a:prstGeom prst="can">
            <a:avLst/>
          </a:prstGeom>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p>
        </p:txBody>
      </p:sp>
      <p:cxnSp>
        <p:nvCxnSpPr>
          <p:cNvPr id="326" name="Elbow Connector 325"/>
          <p:cNvCxnSpPr>
            <a:stCxn id="52" idx="1"/>
            <a:endCxn id="56" idx="2"/>
          </p:cNvCxnSpPr>
          <p:nvPr/>
        </p:nvCxnSpPr>
        <p:spPr>
          <a:xfrm rot="10800000">
            <a:off x="1087499" y="3876431"/>
            <a:ext cx="5733762" cy="882890"/>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52" name="Rounded Rectangle 51"/>
          <p:cNvSpPr/>
          <p:nvPr/>
        </p:nvSpPr>
        <p:spPr>
          <a:xfrm>
            <a:off x="6821261" y="4456538"/>
            <a:ext cx="1234117" cy="605566"/>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AVS Client</a:t>
            </a:r>
            <a:endParaRPr lang="en-US" dirty="0"/>
          </a:p>
        </p:txBody>
      </p:sp>
      <p:sp>
        <p:nvSpPr>
          <p:cNvPr id="53" name="Oval 52"/>
          <p:cNvSpPr/>
          <p:nvPr/>
        </p:nvSpPr>
        <p:spPr>
          <a:xfrm>
            <a:off x="6369822" y="5176309"/>
            <a:ext cx="2204520" cy="75329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Far Field Microphone</a:t>
            </a:r>
            <a:endParaRPr lang="en-US" dirty="0"/>
          </a:p>
        </p:txBody>
      </p:sp>
      <p:sp>
        <p:nvSpPr>
          <p:cNvPr id="54" name="Rounded Rectangle 53"/>
          <p:cNvSpPr/>
          <p:nvPr/>
        </p:nvSpPr>
        <p:spPr>
          <a:xfrm>
            <a:off x="469041" y="1621052"/>
            <a:ext cx="1236916" cy="80756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WoT</a:t>
            </a:r>
            <a:r>
              <a:rPr lang="en-US" dirty="0"/>
              <a:t>/</a:t>
            </a:r>
            <a:r>
              <a:rPr lang="en-US" dirty="0" smtClean="0"/>
              <a:t>Alexa Home Skill Adapter</a:t>
            </a:r>
            <a:endParaRPr lang="en-US" dirty="0"/>
          </a:p>
        </p:txBody>
      </p:sp>
      <p:sp>
        <p:nvSpPr>
          <p:cNvPr id="56" name="Rounded Rectangle 55"/>
          <p:cNvSpPr/>
          <p:nvPr/>
        </p:nvSpPr>
        <p:spPr>
          <a:xfrm>
            <a:off x="469041" y="3068865"/>
            <a:ext cx="1236916" cy="807566"/>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AVS Server</a:t>
            </a:r>
          </a:p>
        </p:txBody>
      </p:sp>
      <p:cxnSp>
        <p:nvCxnSpPr>
          <p:cNvPr id="64" name="Elbow Connector 63"/>
          <p:cNvCxnSpPr>
            <a:stCxn id="56" idx="0"/>
            <a:endCxn id="54" idx="2"/>
          </p:cNvCxnSpPr>
          <p:nvPr/>
        </p:nvCxnSpPr>
        <p:spPr>
          <a:xfrm rot="5400000" flipH="1" flipV="1">
            <a:off x="767376" y="2748742"/>
            <a:ext cx="640247" cy="1270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66" name="Straight Arrow Connector 65"/>
          <p:cNvCxnSpPr/>
          <p:nvPr/>
        </p:nvCxnSpPr>
        <p:spPr>
          <a:xfrm>
            <a:off x="7481338" y="5043575"/>
            <a:ext cx="4787" cy="132734"/>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67" name="TextBox 66"/>
          <p:cNvSpPr txBox="1"/>
          <p:nvPr/>
        </p:nvSpPr>
        <p:spPr>
          <a:xfrm>
            <a:off x="366060" y="4837980"/>
            <a:ext cx="3264381" cy="1384995"/>
          </a:xfrm>
          <a:prstGeom prst="rect">
            <a:avLst/>
          </a:prstGeom>
          <a:noFill/>
        </p:spPr>
        <p:txBody>
          <a:bodyPr wrap="square" rtlCol="0">
            <a:spAutoFit/>
          </a:bodyPr>
          <a:lstStyle/>
          <a:p>
            <a:pPr marL="342900" indent="-342900">
              <a:buFont typeface="Arial" panose="020B0604020202020204" pitchFamily="34" charset="0"/>
              <a:buChar char="•"/>
            </a:pPr>
            <a:r>
              <a:rPr lang="en-US" dirty="0" smtClean="0">
                <a:latin typeface="+mj-lt"/>
              </a:rPr>
              <a:t>Adapter queries Directory to find Things during Discovery</a:t>
            </a:r>
          </a:p>
          <a:p>
            <a:pPr marL="342900" indent="-342900">
              <a:buFont typeface="Arial" panose="020B0604020202020204" pitchFamily="34" charset="0"/>
              <a:buChar char="•"/>
            </a:pPr>
            <a:r>
              <a:rPr lang="en-US" dirty="0" smtClean="0">
                <a:latin typeface="+mj-lt"/>
              </a:rPr>
              <a:t>AVS Client invokes skill via Server and Adapter</a:t>
            </a:r>
          </a:p>
          <a:p>
            <a:pPr marL="342900" indent="-342900">
              <a:buFont typeface="Arial" panose="020B0604020202020204" pitchFamily="34" charset="0"/>
              <a:buChar char="•"/>
            </a:pPr>
            <a:r>
              <a:rPr lang="en-US" dirty="0" smtClean="0">
                <a:latin typeface="+mj-lt"/>
              </a:rPr>
              <a:t>Intents are mapped to appropriate semantic Actions</a:t>
            </a:r>
            <a:endParaRPr lang="en-US" dirty="0">
              <a:latin typeface="+mj-lt"/>
            </a:endParaRPr>
          </a:p>
        </p:txBody>
      </p:sp>
    </p:spTree>
    <p:extLst>
      <p:ext uri="{BB962C8B-B14F-4D97-AF65-F5344CB8AC3E}">
        <p14:creationId xmlns:p14="http://schemas.microsoft.com/office/powerpoint/2010/main" val="281321165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29</a:t>
            </a:fld>
            <a:endParaRPr lang="en-US" sz="1067" b="0" i="0" u="none" strike="noStrike" cap="none">
              <a:solidFill>
                <a:schemeClr val="lt1"/>
              </a:solidFill>
              <a:latin typeface="Arial"/>
              <a:ea typeface="Arial"/>
              <a:cs typeface="Arial"/>
              <a:sym typeface="Arial"/>
            </a:endParaRPr>
          </a:p>
        </p:txBody>
      </p:sp>
      <p:sp>
        <p:nvSpPr>
          <p:cNvPr id="4" name="Title 3"/>
          <p:cNvSpPr>
            <a:spLocks noGrp="1"/>
          </p:cNvSpPr>
          <p:nvPr>
            <p:ph type="title"/>
          </p:nvPr>
        </p:nvSpPr>
        <p:spPr>
          <a:xfrm>
            <a:off x="259773" y="85821"/>
            <a:ext cx="11835245" cy="1774152"/>
          </a:xfrm>
        </p:spPr>
        <p:txBody>
          <a:bodyPr>
            <a:noAutofit/>
          </a:bodyPr>
          <a:lstStyle/>
          <a:p>
            <a:r>
              <a:rPr lang="en-US" sz="4400" b="1" dirty="0" smtClean="0">
                <a:solidFill>
                  <a:schemeClr val="tx1"/>
                </a:solidFill>
                <a:latin typeface="+mn-lt"/>
              </a:rPr>
              <a:t>Alexa (AVS) Smart Home Skill:</a:t>
            </a:r>
            <a:br>
              <a:rPr lang="en-US" sz="4400" b="1" dirty="0" smtClean="0">
                <a:solidFill>
                  <a:schemeClr val="tx1"/>
                </a:solidFill>
                <a:latin typeface="+mn-lt"/>
              </a:rPr>
            </a:br>
            <a:r>
              <a:rPr lang="en-US" sz="4400" b="1" dirty="0" smtClean="0">
                <a:solidFill>
                  <a:schemeClr val="tx1"/>
                </a:solidFill>
                <a:latin typeface="+mn-lt"/>
              </a:rPr>
              <a:t>							</a:t>
            </a:r>
            <a:r>
              <a:rPr lang="en-US" sz="4400" i="1" dirty="0" smtClean="0">
                <a:solidFill>
                  <a:schemeClr val="tx1"/>
                </a:solidFill>
                <a:latin typeface="+mn-lt"/>
              </a:rPr>
              <a:t>Service Architecture</a:t>
            </a:r>
            <a:endParaRPr lang="en-US" sz="4400" i="1" dirty="0">
              <a:solidFill>
                <a:schemeClr val="tx1"/>
              </a:solidFill>
              <a:latin typeface="+mn-lt"/>
            </a:endParaRPr>
          </a:p>
        </p:txBody>
      </p:sp>
      <p:pic>
        <p:nvPicPr>
          <p:cNvPr id="6" name="Picture 5"/>
          <p:cNvPicPr>
            <a:picLocks noChangeAspect="1"/>
          </p:cNvPicPr>
          <p:nvPr/>
        </p:nvPicPr>
        <p:blipFill>
          <a:blip r:embed="rId2"/>
          <a:stretch>
            <a:fillRect/>
          </a:stretch>
        </p:blipFill>
        <p:spPr>
          <a:xfrm>
            <a:off x="817052" y="1512591"/>
            <a:ext cx="10886736" cy="4536140"/>
          </a:xfrm>
          <a:prstGeom prst="rect">
            <a:avLst/>
          </a:prstGeom>
        </p:spPr>
      </p:pic>
    </p:spTree>
    <p:extLst>
      <p:ext uri="{BB962C8B-B14F-4D97-AF65-F5344CB8AC3E}">
        <p14:creationId xmlns:p14="http://schemas.microsoft.com/office/powerpoint/2010/main" val="1104366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7818" y="256419"/>
            <a:ext cx="10865364" cy="852980"/>
          </a:xfrm>
        </p:spPr>
        <p:txBody>
          <a:bodyPr>
            <a:normAutofit/>
          </a:bodyPr>
          <a:lstStyle/>
          <a:p>
            <a:r>
              <a:rPr lang="en-US" sz="4000" b="1" dirty="0" smtClean="0">
                <a:solidFill>
                  <a:schemeClr val="tx1"/>
                </a:solidFill>
                <a:latin typeface="+mn-lt"/>
              </a:rPr>
              <a:t>Evolution</a:t>
            </a:r>
            <a:r>
              <a:rPr lang="en-US" b="1" dirty="0" smtClean="0">
                <a:solidFill>
                  <a:schemeClr val="tx1"/>
                </a:solidFill>
                <a:latin typeface="+mn-lt"/>
              </a:rPr>
              <a:t> of the </a:t>
            </a:r>
            <a:r>
              <a:rPr lang="en-US" b="1" dirty="0" err="1" smtClean="0">
                <a:solidFill>
                  <a:schemeClr val="tx1"/>
                </a:solidFill>
                <a:latin typeface="+mn-lt"/>
              </a:rPr>
              <a:t>IoT</a:t>
            </a:r>
            <a:r>
              <a:rPr lang="en-US" b="1" dirty="0" smtClean="0">
                <a:solidFill>
                  <a:schemeClr val="tx1"/>
                </a:solidFill>
                <a:latin typeface="+mn-lt"/>
              </a:rPr>
              <a:t> </a:t>
            </a:r>
            <a:r>
              <a:rPr lang="en-US" b="1" dirty="0">
                <a:solidFill>
                  <a:schemeClr val="tx1"/>
                </a:solidFill>
                <a:latin typeface="+mn-lt"/>
              </a:rPr>
              <a:t>t</a:t>
            </a:r>
            <a:r>
              <a:rPr lang="en-US" b="1" dirty="0" smtClean="0">
                <a:solidFill>
                  <a:schemeClr val="tx1"/>
                </a:solidFill>
                <a:latin typeface="+mn-lt"/>
              </a:rPr>
              <a:t>owards “ambient” computing…</a:t>
            </a:r>
            <a:endParaRPr lang="en-US" b="1" dirty="0">
              <a:solidFill>
                <a:schemeClr val="tx1"/>
              </a:solidFill>
              <a:latin typeface="+mn-lt"/>
            </a:endParaRPr>
          </a:p>
        </p:txBody>
      </p:sp>
      <p:sp>
        <p:nvSpPr>
          <p:cNvPr id="7" name="Text Placeholder 2"/>
          <p:cNvSpPr txBox="1">
            <a:spLocks/>
          </p:cNvSpPr>
          <p:nvPr/>
        </p:nvSpPr>
        <p:spPr>
          <a:xfrm>
            <a:off x="6120038" y="2561546"/>
            <a:ext cx="2441198" cy="1324977"/>
          </a:xfrm>
          <a:prstGeom prst="rect">
            <a:avLst/>
          </a:prstGeom>
          <a:solidFill>
            <a:schemeClr val="accent3"/>
          </a:solidFill>
          <a:ln w="38100">
            <a:solidFill>
              <a:schemeClr val="accent3"/>
            </a:solid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sz="1800" dirty="0" err="1" smtClean="0">
                <a:solidFill>
                  <a:schemeClr val="tx2"/>
                </a:solidFill>
                <a:latin typeface="+mn-lt"/>
              </a:rPr>
              <a:t>IoT</a:t>
            </a:r>
            <a:r>
              <a:rPr lang="en-US" sz="1800" dirty="0" smtClean="0">
                <a:solidFill>
                  <a:schemeClr val="tx2"/>
                </a:solidFill>
                <a:latin typeface="+mn-lt"/>
              </a:rPr>
              <a:t> devices can discover and connect </a:t>
            </a:r>
            <a:r>
              <a:rPr lang="en-US" sz="1800" dirty="0">
                <a:solidFill>
                  <a:schemeClr val="tx2"/>
                </a:solidFill>
                <a:latin typeface="+mn-lt"/>
              </a:rPr>
              <a:t>to </a:t>
            </a:r>
            <a:r>
              <a:rPr lang="en-US" sz="1800" dirty="0" smtClean="0">
                <a:solidFill>
                  <a:schemeClr val="tx2"/>
                </a:solidFill>
                <a:latin typeface="+mn-lt"/>
              </a:rPr>
              <a:t>local “fog services” that facilitate interop.</a:t>
            </a:r>
            <a:endParaRPr lang="en-US" sz="1800" dirty="0">
              <a:solidFill>
                <a:schemeClr val="tx2"/>
              </a:solidFill>
              <a:latin typeface="+mn-lt"/>
            </a:endParaRPr>
          </a:p>
          <a:p>
            <a:endParaRPr lang="en-US" dirty="0" smtClean="0"/>
          </a:p>
        </p:txBody>
      </p:sp>
      <p:sp>
        <p:nvSpPr>
          <p:cNvPr id="8" name="Right Arrow 7"/>
          <p:cNvSpPr/>
          <p:nvPr/>
        </p:nvSpPr>
        <p:spPr>
          <a:xfrm>
            <a:off x="8666263" y="3454430"/>
            <a:ext cx="621563" cy="559397"/>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5385998" y="3454427"/>
            <a:ext cx="621563" cy="559397"/>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2"/>
          <p:cNvSpPr txBox="1">
            <a:spLocks/>
          </p:cNvSpPr>
          <p:nvPr/>
        </p:nvSpPr>
        <p:spPr>
          <a:xfrm>
            <a:off x="313257" y="2561546"/>
            <a:ext cx="2441198" cy="1324977"/>
          </a:xfrm>
          <a:prstGeom prst="rect">
            <a:avLst/>
          </a:prstGeom>
          <a:solidFill>
            <a:schemeClr val="accent3"/>
          </a:solidFill>
          <a:ln w="38100">
            <a:solidFill>
              <a:schemeClr val="accent3"/>
            </a:solid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sz="1800" dirty="0" err="1" smtClean="0">
                <a:solidFill>
                  <a:schemeClr val="tx2"/>
                </a:solidFill>
                <a:latin typeface="+mn-lt"/>
              </a:rPr>
              <a:t>IoT</a:t>
            </a:r>
            <a:r>
              <a:rPr lang="en-US" sz="1800" dirty="0" smtClean="0">
                <a:solidFill>
                  <a:schemeClr val="tx2"/>
                </a:solidFill>
                <a:latin typeface="+mn-lt"/>
              </a:rPr>
              <a:t> devices connect to mostly independent cloud services</a:t>
            </a:r>
          </a:p>
        </p:txBody>
      </p:sp>
      <p:sp>
        <p:nvSpPr>
          <p:cNvPr id="14" name="Text Placeholder 2"/>
          <p:cNvSpPr txBox="1">
            <a:spLocks/>
          </p:cNvSpPr>
          <p:nvPr/>
        </p:nvSpPr>
        <p:spPr>
          <a:xfrm>
            <a:off x="2832331" y="2561546"/>
            <a:ext cx="2441197" cy="1324977"/>
          </a:xfrm>
          <a:prstGeom prst="rect">
            <a:avLst/>
          </a:prstGeom>
          <a:solidFill>
            <a:schemeClr val="accent3"/>
          </a:solidFill>
          <a:ln w="38100">
            <a:solidFill>
              <a:schemeClr val="accent3"/>
            </a:solid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sz="1800" dirty="0" err="1" smtClean="0">
                <a:solidFill>
                  <a:schemeClr val="tx2"/>
                </a:solidFill>
                <a:latin typeface="+mn-lt"/>
              </a:rPr>
              <a:t>IoT</a:t>
            </a:r>
            <a:r>
              <a:rPr lang="en-US" sz="1800" dirty="0" smtClean="0">
                <a:solidFill>
                  <a:schemeClr val="tx2"/>
                </a:solidFill>
                <a:latin typeface="+mn-lt"/>
              </a:rPr>
              <a:t> devices </a:t>
            </a:r>
            <a:r>
              <a:rPr lang="en-US" sz="1800" dirty="0">
                <a:solidFill>
                  <a:schemeClr val="tx2"/>
                </a:solidFill>
                <a:latin typeface="+mn-lt"/>
              </a:rPr>
              <a:t>connect to </a:t>
            </a:r>
            <a:r>
              <a:rPr lang="en-US" sz="1800" dirty="0" smtClean="0">
                <a:solidFill>
                  <a:schemeClr val="tx2"/>
                </a:solidFill>
                <a:latin typeface="+mn-lt"/>
              </a:rPr>
              <a:t>others in isolated ecosystems</a:t>
            </a:r>
            <a:endParaRPr lang="en-US" sz="1800" dirty="0">
              <a:solidFill>
                <a:schemeClr val="tx2"/>
              </a:solidFill>
              <a:latin typeface="+mn-lt"/>
            </a:endParaRPr>
          </a:p>
          <a:p>
            <a:endParaRPr lang="en-US" dirty="0" smtClean="0"/>
          </a:p>
        </p:txBody>
      </p:sp>
      <p:sp>
        <p:nvSpPr>
          <p:cNvPr id="15" name="Text Placeholder 2"/>
          <p:cNvSpPr txBox="1">
            <a:spLocks/>
          </p:cNvSpPr>
          <p:nvPr/>
        </p:nvSpPr>
        <p:spPr>
          <a:xfrm>
            <a:off x="6120039" y="1265624"/>
            <a:ext cx="2441198" cy="1295922"/>
          </a:xfrm>
          <a:prstGeom prst="rect">
            <a:avLst/>
          </a:prstGeom>
          <a:solidFill>
            <a:schemeClr val="tx2"/>
          </a:solidFill>
          <a:ln w="38100">
            <a:solidFill>
              <a:schemeClr val="tx2"/>
            </a:solid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dirty="0" smtClean="0">
                <a:solidFill>
                  <a:schemeClr val="bg1"/>
                </a:solidFill>
                <a:latin typeface="+mj-lt"/>
              </a:rPr>
              <a:t>Fog Supported </a:t>
            </a:r>
            <a:r>
              <a:rPr lang="en-US" dirty="0" err="1" smtClean="0">
                <a:solidFill>
                  <a:schemeClr val="bg1"/>
                </a:solidFill>
                <a:latin typeface="+mj-lt"/>
              </a:rPr>
              <a:t>IoT</a:t>
            </a:r>
            <a:r>
              <a:rPr lang="en-US" dirty="0" smtClean="0">
                <a:solidFill>
                  <a:schemeClr val="bg1"/>
                </a:solidFill>
                <a:latin typeface="+mj-lt"/>
              </a:rPr>
              <a:t> Devices</a:t>
            </a:r>
          </a:p>
          <a:p>
            <a:endParaRPr lang="en-US" dirty="0" smtClean="0">
              <a:latin typeface="+mn-lt"/>
            </a:endParaRPr>
          </a:p>
        </p:txBody>
      </p:sp>
      <p:sp>
        <p:nvSpPr>
          <p:cNvPr id="16" name="Text Placeholder 2"/>
          <p:cNvSpPr txBox="1">
            <a:spLocks/>
          </p:cNvSpPr>
          <p:nvPr/>
        </p:nvSpPr>
        <p:spPr>
          <a:xfrm>
            <a:off x="9373666" y="2561547"/>
            <a:ext cx="2434816" cy="1336736"/>
          </a:xfrm>
          <a:prstGeom prst="rect">
            <a:avLst/>
          </a:prstGeom>
          <a:solidFill>
            <a:schemeClr val="accent3"/>
          </a:solidFill>
          <a:ln w="38100">
            <a:solidFill>
              <a:schemeClr val="accent3"/>
            </a:solid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sz="1800" dirty="0" smtClean="0">
                <a:solidFill>
                  <a:schemeClr val="tx2"/>
                </a:solidFill>
                <a:latin typeface="+mn-lt"/>
              </a:rPr>
              <a:t>Services composed from dynamically discovered devices and services</a:t>
            </a:r>
            <a:endParaRPr lang="en-US" sz="1800" dirty="0">
              <a:solidFill>
                <a:schemeClr val="tx2"/>
              </a:solidFill>
              <a:latin typeface="+mn-lt"/>
            </a:endParaRPr>
          </a:p>
          <a:p>
            <a:endParaRPr lang="en-US" dirty="0" smtClean="0"/>
          </a:p>
        </p:txBody>
      </p:sp>
      <p:sp>
        <p:nvSpPr>
          <p:cNvPr id="17" name="Text Placeholder 2"/>
          <p:cNvSpPr txBox="1">
            <a:spLocks/>
          </p:cNvSpPr>
          <p:nvPr/>
        </p:nvSpPr>
        <p:spPr>
          <a:xfrm>
            <a:off x="313257" y="3904694"/>
            <a:ext cx="2441198" cy="2342019"/>
          </a:xfrm>
          <a:prstGeom prst="rect">
            <a:avLst/>
          </a:prstGeom>
          <a:noFill/>
          <a:ln w="38100">
            <a:solidFill>
              <a:schemeClr val="accent3"/>
            </a:solid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lang="en-US" sz="1800" dirty="0" smtClean="0">
              <a:solidFill>
                <a:schemeClr val="bg2"/>
              </a:solidFill>
            </a:endParaRPr>
          </a:p>
        </p:txBody>
      </p:sp>
      <p:sp>
        <p:nvSpPr>
          <p:cNvPr id="18" name="Text Placeholder 2"/>
          <p:cNvSpPr txBox="1">
            <a:spLocks/>
          </p:cNvSpPr>
          <p:nvPr/>
        </p:nvSpPr>
        <p:spPr>
          <a:xfrm>
            <a:off x="2832331" y="3904695"/>
            <a:ext cx="2441198" cy="2342019"/>
          </a:xfrm>
          <a:prstGeom prst="rect">
            <a:avLst/>
          </a:prstGeom>
          <a:noFill/>
          <a:ln w="38100">
            <a:solidFill>
              <a:schemeClr val="accent3"/>
            </a:solid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lang="en-US" sz="1800" dirty="0" smtClean="0">
              <a:solidFill>
                <a:schemeClr val="bg2"/>
              </a:solidFill>
            </a:endParaRPr>
          </a:p>
        </p:txBody>
      </p:sp>
      <p:sp>
        <p:nvSpPr>
          <p:cNvPr id="6" name="Text Placeholder 2"/>
          <p:cNvSpPr txBox="1">
            <a:spLocks/>
          </p:cNvSpPr>
          <p:nvPr/>
        </p:nvSpPr>
        <p:spPr>
          <a:xfrm>
            <a:off x="2845416" y="1292279"/>
            <a:ext cx="2428112" cy="1269267"/>
          </a:xfrm>
          <a:prstGeom prst="rect">
            <a:avLst/>
          </a:prstGeom>
          <a:solidFill>
            <a:schemeClr val="tx2"/>
          </a:solidFill>
          <a:ln w="38100">
            <a:solidFill>
              <a:schemeClr val="tx2"/>
            </a:solid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dirty="0" smtClean="0">
                <a:solidFill>
                  <a:schemeClr val="bg1"/>
                </a:solidFill>
                <a:latin typeface="+mj-lt"/>
              </a:rPr>
              <a:t>Locally Networked </a:t>
            </a:r>
            <a:r>
              <a:rPr lang="en-US" dirty="0" err="1" smtClean="0">
                <a:solidFill>
                  <a:schemeClr val="bg1"/>
                </a:solidFill>
                <a:latin typeface="+mj-lt"/>
              </a:rPr>
              <a:t>IoT</a:t>
            </a:r>
            <a:r>
              <a:rPr lang="en-US" dirty="0" smtClean="0">
                <a:solidFill>
                  <a:schemeClr val="bg1"/>
                </a:solidFill>
                <a:latin typeface="+mj-lt"/>
              </a:rPr>
              <a:t> Devices</a:t>
            </a:r>
          </a:p>
        </p:txBody>
      </p:sp>
      <p:sp>
        <p:nvSpPr>
          <p:cNvPr id="19" name="Text Placeholder 2"/>
          <p:cNvSpPr txBox="1">
            <a:spLocks/>
          </p:cNvSpPr>
          <p:nvPr/>
        </p:nvSpPr>
        <p:spPr>
          <a:xfrm>
            <a:off x="6120038" y="3913665"/>
            <a:ext cx="2441198" cy="2342019"/>
          </a:xfrm>
          <a:prstGeom prst="rect">
            <a:avLst/>
          </a:prstGeom>
          <a:noFill/>
          <a:ln w="38100">
            <a:solidFill>
              <a:schemeClr val="accent3"/>
            </a:solid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lang="en-US" sz="1800" dirty="0" smtClean="0">
              <a:solidFill>
                <a:schemeClr val="bg2"/>
              </a:solidFill>
            </a:endParaRPr>
          </a:p>
        </p:txBody>
      </p:sp>
      <p:sp>
        <p:nvSpPr>
          <p:cNvPr id="20" name="Text Placeholder 2"/>
          <p:cNvSpPr txBox="1">
            <a:spLocks/>
          </p:cNvSpPr>
          <p:nvPr/>
        </p:nvSpPr>
        <p:spPr>
          <a:xfrm>
            <a:off x="9373666" y="3913665"/>
            <a:ext cx="2434815" cy="2342019"/>
          </a:xfrm>
          <a:prstGeom prst="rect">
            <a:avLst/>
          </a:prstGeom>
          <a:noFill/>
          <a:ln w="38100">
            <a:solidFill>
              <a:schemeClr val="accent3"/>
            </a:solid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endParaRPr lang="en-US" sz="1800" dirty="0" smtClean="0">
              <a:solidFill>
                <a:schemeClr val="bg2"/>
              </a:solidFill>
            </a:endParaRPr>
          </a:p>
        </p:txBody>
      </p:sp>
      <p:sp>
        <p:nvSpPr>
          <p:cNvPr id="21" name="Cloud 20"/>
          <p:cNvSpPr/>
          <p:nvPr/>
        </p:nvSpPr>
        <p:spPr>
          <a:xfrm>
            <a:off x="576512" y="4196707"/>
            <a:ext cx="839097" cy="602428"/>
          </a:xfrm>
          <a:prstGeom prst="cloud">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834697" y="4347314"/>
            <a:ext cx="322729" cy="268941"/>
          </a:xfrm>
          <a:prstGeom prst="ellipse">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ube 22"/>
          <p:cNvSpPr/>
          <p:nvPr/>
        </p:nvSpPr>
        <p:spPr>
          <a:xfrm>
            <a:off x="576511" y="5337261"/>
            <a:ext cx="839097" cy="613186"/>
          </a:xfrm>
          <a:prstGeom prst="cube">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p:cNvSpPr/>
          <p:nvPr/>
        </p:nvSpPr>
        <p:spPr>
          <a:xfrm>
            <a:off x="799301" y="5627718"/>
            <a:ext cx="358125" cy="247426"/>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p:cNvCxnSpPr>
            <a:stCxn id="22" idx="4"/>
            <a:endCxn id="24" idx="0"/>
          </p:cNvCxnSpPr>
          <p:nvPr/>
        </p:nvCxnSpPr>
        <p:spPr>
          <a:xfrm flipH="1">
            <a:off x="978364" y="4616255"/>
            <a:ext cx="17698" cy="1011463"/>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Cloud 28"/>
          <p:cNvSpPr/>
          <p:nvPr/>
        </p:nvSpPr>
        <p:spPr>
          <a:xfrm>
            <a:off x="1611038" y="4198495"/>
            <a:ext cx="839097" cy="602428"/>
          </a:xfrm>
          <a:prstGeom prst="cloud">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869223" y="4349102"/>
            <a:ext cx="322729" cy="268941"/>
          </a:xfrm>
          <a:prstGeom prst="ellipse">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ube 30"/>
          <p:cNvSpPr/>
          <p:nvPr/>
        </p:nvSpPr>
        <p:spPr>
          <a:xfrm>
            <a:off x="1611037" y="5339049"/>
            <a:ext cx="839097" cy="613186"/>
          </a:xfrm>
          <a:prstGeom prst="cube">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p:cNvSpPr/>
          <p:nvPr/>
        </p:nvSpPr>
        <p:spPr>
          <a:xfrm>
            <a:off x="1844360" y="5627718"/>
            <a:ext cx="358125" cy="247426"/>
          </a:xfrm>
          <a:prstGeom prst="roundRect">
            <a:avLst/>
          </a:prstGeom>
          <a:solidFill>
            <a:schemeClr val="accent4">
              <a:lumMod val="60000"/>
              <a:lumOff val="40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Arrow Connector 32"/>
          <p:cNvCxnSpPr>
            <a:stCxn id="30" idx="4"/>
            <a:endCxn id="32" idx="0"/>
          </p:cNvCxnSpPr>
          <p:nvPr/>
        </p:nvCxnSpPr>
        <p:spPr>
          <a:xfrm flipH="1">
            <a:off x="2023423" y="4618043"/>
            <a:ext cx="7165" cy="1009675"/>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3" name="Cube 42"/>
          <p:cNvSpPr/>
          <p:nvPr/>
        </p:nvSpPr>
        <p:spPr>
          <a:xfrm>
            <a:off x="4121529" y="5337037"/>
            <a:ext cx="839097" cy="613186"/>
          </a:xfrm>
          <a:prstGeom prst="cube">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ounded Rectangle 43"/>
          <p:cNvSpPr/>
          <p:nvPr/>
        </p:nvSpPr>
        <p:spPr>
          <a:xfrm>
            <a:off x="4354852" y="5625706"/>
            <a:ext cx="358125" cy="247426"/>
          </a:xfrm>
          <a:prstGeom prst="roundRect">
            <a:avLst/>
          </a:prstGeom>
          <a:solidFill>
            <a:schemeClr val="accent4">
              <a:lumMod val="60000"/>
              <a:lumOff val="40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ube 46"/>
          <p:cNvSpPr/>
          <p:nvPr/>
        </p:nvSpPr>
        <p:spPr>
          <a:xfrm>
            <a:off x="3021605" y="5337261"/>
            <a:ext cx="839097" cy="613186"/>
          </a:xfrm>
          <a:prstGeom prst="cube">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ounded Rectangle 47"/>
          <p:cNvSpPr/>
          <p:nvPr/>
        </p:nvSpPr>
        <p:spPr>
          <a:xfrm>
            <a:off x="3254928" y="5625930"/>
            <a:ext cx="358125" cy="247426"/>
          </a:xfrm>
          <a:prstGeom prst="roundRect">
            <a:avLst/>
          </a:prstGeom>
          <a:solidFill>
            <a:schemeClr val="accent4">
              <a:lumMod val="60000"/>
              <a:lumOff val="40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Straight Arrow Connector 44"/>
          <p:cNvCxnSpPr>
            <a:stCxn id="48" idx="3"/>
            <a:endCxn id="44" idx="1"/>
          </p:cNvCxnSpPr>
          <p:nvPr/>
        </p:nvCxnSpPr>
        <p:spPr>
          <a:xfrm flipV="1">
            <a:off x="3613053" y="5749419"/>
            <a:ext cx="741799" cy="224"/>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3" name="Cube 52"/>
          <p:cNvSpPr/>
          <p:nvPr/>
        </p:nvSpPr>
        <p:spPr>
          <a:xfrm>
            <a:off x="4134076" y="4327609"/>
            <a:ext cx="839097" cy="613186"/>
          </a:xfrm>
          <a:prstGeom prst="cube">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ounded Rectangle 53"/>
          <p:cNvSpPr/>
          <p:nvPr/>
        </p:nvSpPr>
        <p:spPr>
          <a:xfrm>
            <a:off x="4367399" y="4616278"/>
            <a:ext cx="358125" cy="247426"/>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Cube 54"/>
          <p:cNvSpPr/>
          <p:nvPr/>
        </p:nvSpPr>
        <p:spPr>
          <a:xfrm>
            <a:off x="3034152" y="4327833"/>
            <a:ext cx="839097" cy="613186"/>
          </a:xfrm>
          <a:prstGeom prst="cube">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ounded Rectangle 55"/>
          <p:cNvSpPr/>
          <p:nvPr/>
        </p:nvSpPr>
        <p:spPr>
          <a:xfrm>
            <a:off x="3267475" y="4616502"/>
            <a:ext cx="358125" cy="247426"/>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Arrow Connector 56"/>
          <p:cNvCxnSpPr>
            <a:stCxn id="56" idx="3"/>
            <a:endCxn id="54" idx="1"/>
          </p:cNvCxnSpPr>
          <p:nvPr/>
        </p:nvCxnSpPr>
        <p:spPr>
          <a:xfrm flipV="1">
            <a:off x="3625600" y="4739991"/>
            <a:ext cx="741799" cy="224"/>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8" name="Cube 57"/>
          <p:cNvSpPr/>
          <p:nvPr/>
        </p:nvSpPr>
        <p:spPr>
          <a:xfrm>
            <a:off x="7435812" y="5337037"/>
            <a:ext cx="839097" cy="613186"/>
          </a:xfrm>
          <a:prstGeom prst="cube">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ounded Rectangle 58"/>
          <p:cNvSpPr/>
          <p:nvPr/>
        </p:nvSpPr>
        <p:spPr>
          <a:xfrm>
            <a:off x="7669135" y="5625706"/>
            <a:ext cx="358125" cy="247426"/>
          </a:xfrm>
          <a:prstGeom prst="roundRect">
            <a:avLst/>
          </a:prstGeom>
          <a:solidFill>
            <a:schemeClr val="accent4">
              <a:lumMod val="60000"/>
              <a:lumOff val="40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Cube 59"/>
          <p:cNvSpPr/>
          <p:nvPr/>
        </p:nvSpPr>
        <p:spPr>
          <a:xfrm>
            <a:off x="6353039" y="5337037"/>
            <a:ext cx="839097" cy="613186"/>
          </a:xfrm>
          <a:prstGeom prst="cube">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ounded Rectangle 60"/>
          <p:cNvSpPr/>
          <p:nvPr/>
        </p:nvSpPr>
        <p:spPr>
          <a:xfrm>
            <a:off x="6586362" y="5625706"/>
            <a:ext cx="358125" cy="247426"/>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p:nvPr/>
        </p:nvCxnSpPr>
        <p:spPr>
          <a:xfrm flipV="1">
            <a:off x="6943075" y="5742829"/>
            <a:ext cx="741799" cy="224"/>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a:endCxn id="30" idx="2"/>
          </p:cNvCxnSpPr>
          <p:nvPr/>
        </p:nvCxnSpPr>
        <p:spPr>
          <a:xfrm>
            <a:off x="1157426" y="4481784"/>
            <a:ext cx="711797" cy="1789"/>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Cloud 65"/>
          <p:cNvSpPr/>
          <p:nvPr/>
        </p:nvSpPr>
        <p:spPr>
          <a:xfrm>
            <a:off x="6353039" y="4130135"/>
            <a:ext cx="1921870" cy="810660"/>
          </a:xfrm>
          <a:prstGeom prst="cloud">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6598500" y="4341301"/>
            <a:ext cx="322729" cy="268941"/>
          </a:xfrm>
          <a:prstGeom prst="ellipse">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p:cNvSpPr/>
          <p:nvPr/>
        </p:nvSpPr>
        <p:spPr>
          <a:xfrm>
            <a:off x="7674183" y="4341301"/>
            <a:ext cx="322729" cy="268941"/>
          </a:xfrm>
          <a:prstGeom prst="ellipse">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Arrow Connector 69"/>
          <p:cNvCxnSpPr>
            <a:stCxn id="67" idx="6"/>
            <a:endCxn id="69" idx="2"/>
          </p:cNvCxnSpPr>
          <p:nvPr/>
        </p:nvCxnSpPr>
        <p:spPr>
          <a:xfrm>
            <a:off x="6921229" y="4475772"/>
            <a:ext cx="752954" cy="0"/>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endCxn id="61" idx="0"/>
          </p:cNvCxnSpPr>
          <p:nvPr/>
        </p:nvCxnSpPr>
        <p:spPr>
          <a:xfrm>
            <a:off x="6765424" y="4595420"/>
            <a:ext cx="1" cy="1030286"/>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p:nvPr/>
        </p:nvCxnSpPr>
        <p:spPr>
          <a:xfrm>
            <a:off x="7846323" y="4584913"/>
            <a:ext cx="1" cy="1030286"/>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V="1">
            <a:off x="458179" y="5057319"/>
            <a:ext cx="2108499" cy="10758"/>
          </a:xfrm>
          <a:prstGeom prst="line">
            <a:avLst/>
          </a:prstGeom>
          <a:ln w="63500">
            <a:solidFill>
              <a:schemeClr val="accent3"/>
            </a:solidFill>
            <a:prstDash val="sysDot"/>
          </a:ln>
        </p:spPr>
        <p:style>
          <a:lnRef idx="1">
            <a:schemeClr val="accent1"/>
          </a:lnRef>
          <a:fillRef idx="0">
            <a:schemeClr val="accent1"/>
          </a:fillRef>
          <a:effectRef idx="0">
            <a:schemeClr val="accent1"/>
          </a:effectRef>
          <a:fontRef idx="minor">
            <a:schemeClr val="tx1"/>
          </a:fontRef>
        </p:style>
      </p:cxnSp>
      <p:grpSp>
        <p:nvGrpSpPr>
          <p:cNvPr id="90" name="Group 89"/>
          <p:cNvGrpSpPr/>
          <p:nvPr/>
        </p:nvGrpSpPr>
        <p:grpSpPr>
          <a:xfrm>
            <a:off x="10894168" y="5643630"/>
            <a:ext cx="607412" cy="476140"/>
            <a:chOff x="10602115" y="5126826"/>
            <a:chExt cx="839097" cy="613186"/>
          </a:xfrm>
        </p:grpSpPr>
        <p:sp>
          <p:nvSpPr>
            <p:cNvPr id="78" name="Cube 77"/>
            <p:cNvSpPr/>
            <p:nvPr/>
          </p:nvSpPr>
          <p:spPr>
            <a:xfrm>
              <a:off x="10602115" y="5126826"/>
              <a:ext cx="839097" cy="613186"/>
            </a:xfrm>
            <a:prstGeom prst="cube">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ounded Rectangle 78"/>
            <p:cNvSpPr/>
            <p:nvPr/>
          </p:nvSpPr>
          <p:spPr>
            <a:xfrm>
              <a:off x="10835438" y="5415495"/>
              <a:ext cx="358125" cy="247426"/>
            </a:xfrm>
            <a:prstGeom prst="roundRect">
              <a:avLst/>
            </a:prstGeom>
            <a:solidFill>
              <a:schemeClr val="accent4">
                <a:lumMod val="60000"/>
                <a:lumOff val="40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 name="Group 88"/>
          <p:cNvGrpSpPr/>
          <p:nvPr/>
        </p:nvGrpSpPr>
        <p:grpSpPr>
          <a:xfrm>
            <a:off x="9585790" y="5117586"/>
            <a:ext cx="607412" cy="476140"/>
            <a:chOff x="9519342" y="5126826"/>
            <a:chExt cx="839097" cy="613186"/>
          </a:xfrm>
        </p:grpSpPr>
        <p:sp>
          <p:nvSpPr>
            <p:cNvPr id="80" name="Cube 79"/>
            <p:cNvSpPr/>
            <p:nvPr/>
          </p:nvSpPr>
          <p:spPr>
            <a:xfrm>
              <a:off x="9519342" y="5126826"/>
              <a:ext cx="839097" cy="613186"/>
            </a:xfrm>
            <a:prstGeom prst="cube">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ounded Rectangle 80"/>
            <p:cNvSpPr/>
            <p:nvPr/>
          </p:nvSpPr>
          <p:spPr>
            <a:xfrm>
              <a:off x="9752665" y="5415495"/>
              <a:ext cx="358125" cy="247426"/>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3" name="Cloud 82"/>
          <p:cNvSpPr/>
          <p:nvPr/>
        </p:nvSpPr>
        <p:spPr>
          <a:xfrm>
            <a:off x="9644034" y="4190090"/>
            <a:ext cx="1391218" cy="629479"/>
          </a:xfrm>
          <a:prstGeom prst="cloud">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9889496" y="4401256"/>
            <a:ext cx="233620" cy="208833"/>
          </a:xfrm>
          <a:prstGeom prst="ellipse">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p:cNvSpPr/>
          <p:nvPr/>
        </p:nvSpPr>
        <p:spPr>
          <a:xfrm>
            <a:off x="10493188" y="4393504"/>
            <a:ext cx="233620" cy="208833"/>
          </a:xfrm>
          <a:prstGeom prst="ellipse">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6" name="Straight Arrow Connector 85"/>
          <p:cNvCxnSpPr>
            <a:stCxn id="84" idx="6"/>
            <a:endCxn id="85" idx="2"/>
          </p:cNvCxnSpPr>
          <p:nvPr/>
        </p:nvCxnSpPr>
        <p:spPr>
          <a:xfrm flipV="1">
            <a:off x="10123116" y="4497921"/>
            <a:ext cx="370072" cy="7752"/>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84" idx="4"/>
            <a:endCxn id="81" idx="0"/>
          </p:cNvCxnSpPr>
          <p:nvPr/>
        </p:nvCxnSpPr>
        <p:spPr>
          <a:xfrm flipH="1">
            <a:off x="9884311" y="4610089"/>
            <a:ext cx="121995" cy="731649"/>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5" name="Cloud 94"/>
          <p:cNvSpPr/>
          <p:nvPr/>
        </p:nvSpPr>
        <p:spPr>
          <a:xfrm>
            <a:off x="10826361" y="4940795"/>
            <a:ext cx="869683" cy="523635"/>
          </a:xfrm>
          <a:prstGeom prst="cloud">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p:cNvSpPr/>
          <p:nvPr/>
        </p:nvSpPr>
        <p:spPr>
          <a:xfrm>
            <a:off x="11144392" y="5084674"/>
            <a:ext cx="233620" cy="208833"/>
          </a:xfrm>
          <a:prstGeom prst="ellipse">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Arrow Connector 87"/>
          <p:cNvCxnSpPr>
            <a:stCxn id="85" idx="5"/>
            <a:endCxn id="98" idx="1"/>
          </p:cNvCxnSpPr>
          <p:nvPr/>
        </p:nvCxnSpPr>
        <p:spPr>
          <a:xfrm>
            <a:off x="10692595" y="4571754"/>
            <a:ext cx="486010" cy="543503"/>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1" name="Cube 100"/>
          <p:cNvSpPr/>
          <p:nvPr/>
        </p:nvSpPr>
        <p:spPr>
          <a:xfrm>
            <a:off x="9979855" y="5689318"/>
            <a:ext cx="607412" cy="476140"/>
          </a:xfrm>
          <a:prstGeom prst="cube">
            <a:avLst/>
          </a:prstGeom>
          <a:solidFill>
            <a:schemeClr val="tx2">
              <a:lumMod val="40000"/>
              <a:lumOff val="6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ounded Rectangle 101"/>
          <p:cNvSpPr/>
          <p:nvPr/>
        </p:nvSpPr>
        <p:spPr>
          <a:xfrm>
            <a:off x="10148755" y="5913470"/>
            <a:ext cx="259242" cy="192127"/>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2" name="Straight Arrow Connector 81"/>
          <p:cNvCxnSpPr>
            <a:stCxn id="81" idx="3"/>
            <a:endCxn id="98" idx="2"/>
          </p:cNvCxnSpPr>
          <p:nvPr/>
        </p:nvCxnSpPr>
        <p:spPr>
          <a:xfrm flipV="1">
            <a:off x="10013932" y="5189091"/>
            <a:ext cx="1130460" cy="248711"/>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p:cNvCxnSpPr>
            <a:stCxn id="84" idx="5"/>
            <a:endCxn id="102" idx="0"/>
          </p:cNvCxnSpPr>
          <p:nvPr/>
        </p:nvCxnSpPr>
        <p:spPr>
          <a:xfrm>
            <a:off x="10088903" y="4579506"/>
            <a:ext cx="189473" cy="1333964"/>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a:stCxn id="85" idx="4"/>
            <a:endCxn id="79" idx="0"/>
          </p:cNvCxnSpPr>
          <p:nvPr/>
        </p:nvCxnSpPr>
        <p:spPr>
          <a:xfrm>
            <a:off x="10609998" y="4602337"/>
            <a:ext cx="582691" cy="1265445"/>
          </a:xfrm>
          <a:prstGeom prst="straightConnector1">
            <a:avLst/>
          </a:prstGeom>
          <a:ln>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313257" y="1295978"/>
            <a:ext cx="2441198" cy="1265568"/>
          </a:xfrm>
          <a:solidFill>
            <a:schemeClr val="tx2"/>
          </a:solidFill>
          <a:ln w="38100">
            <a:solidFill>
              <a:schemeClr val="tx2"/>
            </a:solidFill>
          </a:ln>
        </p:spPr>
        <p:txBody>
          <a:bodyPr>
            <a:normAutofit/>
          </a:bodyPr>
          <a:lstStyle/>
          <a:p>
            <a:r>
              <a:rPr lang="en-US" dirty="0" smtClean="0">
                <a:solidFill>
                  <a:schemeClr val="bg1"/>
                </a:solidFill>
                <a:latin typeface="+mj-lt"/>
              </a:rPr>
              <a:t>Cloud Supported </a:t>
            </a:r>
            <a:r>
              <a:rPr lang="en-US" dirty="0" err="1" smtClean="0">
                <a:solidFill>
                  <a:schemeClr val="bg1"/>
                </a:solidFill>
                <a:latin typeface="+mj-lt"/>
              </a:rPr>
              <a:t>IoT</a:t>
            </a:r>
            <a:r>
              <a:rPr lang="en-US" dirty="0" smtClean="0">
                <a:solidFill>
                  <a:schemeClr val="bg1"/>
                </a:solidFill>
                <a:latin typeface="+mj-lt"/>
              </a:rPr>
              <a:t> Devices</a:t>
            </a:r>
          </a:p>
        </p:txBody>
      </p:sp>
      <p:sp>
        <p:nvSpPr>
          <p:cNvPr id="5" name="Text Placeholder 2"/>
          <p:cNvSpPr txBox="1">
            <a:spLocks/>
          </p:cNvSpPr>
          <p:nvPr/>
        </p:nvSpPr>
        <p:spPr>
          <a:xfrm>
            <a:off x="9373666" y="1265625"/>
            <a:ext cx="2434816" cy="1295922"/>
          </a:xfrm>
          <a:prstGeom prst="rect">
            <a:avLst/>
          </a:prstGeom>
          <a:solidFill>
            <a:schemeClr val="tx2"/>
          </a:solidFill>
          <a:ln w="38100">
            <a:solidFill>
              <a:schemeClr val="tx2"/>
            </a:solid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1600"/>
              </a:spcBef>
              <a:spcAft>
                <a:spcPts val="0"/>
              </a:spcAft>
              <a:buClr>
                <a:srgbClr val="0071C5"/>
              </a:buClr>
              <a:buFont typeface="Noto Sans Symbols"/>
              <a:buNone/>
              <a:defRPr sz="2400" b="0" i="0" u="none" strike="noStrike" cap="none">
                <a:solidFill>
                  <a:srgbClr val="0071C5"/>
                </a:solidFill>
                <a:latin typeface="Arial"/>
                <a:ea typeface="Arial"/>
                <a:cs typeface="Arial"/>
                <a:sym typeface="Arial"/>
              </a:defRPr>
            </a:lvl1pPr>
            <a:lvl2pPr marL="444500" marR="0" lvl="1" indent="152400" algn="l" rtl="0">
              <a:lnSpc>
                <a:spcPct val="100000"/>
              </a:lnSpc>
              <a:spcBef>
                <a:spcPts val="1600"/>
              </a:spcBef>
              <a:spcAft>
                <a:spcPts val="0"/>
              </a:spcAft>
              <a:buClr>
                <a:srgbClr val="003C71"/>
              </a:buClr>
              <a:buSzPct val="100000"/>
              <a:buFont typeface="Noto Sans Symbols"/>
              <a:buChar char="▪"/>
              <a:defRPr sz="2400" b="0" i="0" u="none" strike="noStrike" cap="none">
                <a:solidFill>
                  <a:srgbClr val="003C71"/>
                </a:solidFill>
                <a:latin typeface="Arial"/>
                <a:ea typeface="Arial"/>
                <a:cs typeface="Arial"/>
                <a:sym typeface="Arial"/>
              </a:defRPr>
            </a:lvl2pPr>
            <a:lvl3pPr marL="901699" marR="0" lvl="2" indent="139700" algn="l" rtl="0">
              <a:lnSpc>
                <a:spcPct val="100000"/>
              </a:lnSpc>
              <a:spcBef>
                <a:spcPts val="1067"/>
              </a:spcBef>
              <a:spcAft>
                <a:spcPts val="0"/>
              </a:spcAft>
              <a:buClr>
                <a:srgbClr val="003C71"/>
              </a:buClr>
              <a:buSzPct val="100000"/>
              <a:buFont typeface="Arial"/>
              <a:buChar char="–"/>
              <a:defRPr sz="2400" b="0" i="0" u="none" strike="noStrike" cap="none">
                <a:solidFill>
                  <a:srgbClr val="003C71"/>
                </a:solidFill>
                <a:latin typeface="Arial"/>
                <a:ea typeface="Arial"/>
                <a:cs typeface="Arial"/>
                <a:sym typeface="Arial"/>
              </a:defRPr>
            </a:lvl3pPr>
            <a:lvl4pPr marL="1424630" marR="0" lvl="3" indent="91130" algn="l" rtl="0">
              <a:lnSpc>
                <a:spcPct val="100000"/>
              </a:lnSpc>
              <a:spcBef>
                <a:spcPts val="427"/>
              </a:spcBef>
              <a:spcAft>
                <a:spcPts val="0"/>
              </a:spcAft>
              <a:buClr>
                <a:srgbClr val="003C71"/>
              </a:buClr>
              <a:buSzPct val="108106"/>
              <a:buFont typeface="Arial"/>
              <a:buChar char="–"/>
              <a:defRPr sz="2133" b="0" i="0" u="none" strike="noStrike" cap="none">
                <a:solidFill>
                  <a:srgbClr val="003C71"/>
                </a:solidFill>
                <a:latin typeface="Arial"/>
                <a:ea typeface="Arial"/>
                <a:cs typeface="Arial"/>
                <a:sym typeface="Arial"/>
              </a:defRPr>
            </a:lvl4pPr>
            <a:lvl5pPr marL="1865080" marR="0" lvl="4" indent="36147" algn="l" rtl="0">
              <a:lnSpc>
                <a:spcPct val="100000"/>
              </a:lnSpc>
              <a:spcBef>
                <a:spcPts val="373"/>
              </a:spcBef>
              <a:spcAft>
                <a:spcPts val="0"/>
              </a:spcAft>
              <a:buClr>
                <a:srgbClr val="003C71"/>
              </a:buClr>
              <a:buSzPct val="91610"/>
              <a:buFont typeface="Arial"/>
              <a:buChar char="–"/>
              <a:defRPr sz="1867" b="0" i="0" u="none" strike="noStrike" cap="none">
                <a:solidFill>
                  <a:srgbClr val="003C71"/>
                </a:solidFill>
                <a:latin typeface="Arial"/>
                <a:ea typeface="Arial"/>
                <a:cs typeface="Arial"/>
                <a:sym typeface="Arial"/>
              </a:defRPr>
            </a:lvl5pPr>
            <a:lvl6pPr marL="3530736" marR="0" lvl="5"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6pPr>
            <a:lvl7pPr marL="4140336" marR="0" lvl="6"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7pPr>
            <a:lvl8pPr marL="4749937" marR="0" lvl="7"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8pPr>
            <a:lvl9pPr marL="5359537" marR="0" lvl="8" indent="122985" algn="l" rtl="0">
              <a:lnSpc>
                <a:spcPct val="100000"/>
              </a:lnSpc>
              <a:spcBef>
                <a:spcPts val="533"/>
              </a:spcBef>
              <a:spcAft>
                <a:spcPts val="0"/>
              </a:spcAft>
              <a:buClr>
                <a:schemeClr val="dk1"/>
              </a:buClr>
              <a:buSzPct val="94034"/>
              <a:buFont typeface="Arial"/>
              <a:buChar char="•"/>
              <a:defRPr sz="2667" b="0" i="0" u="none" strike="noStrike" cap="none">
                <a:solidFill>
                  <a:schemeClr val="dk1"/>
                </a:solidFill>
                <a:latin typeface="Arial"/>
                <a:ea typeface="Arial"/>
                <a:cs typeface="Arial"/>
                <a:sym typeface="Arial"/>
              </a:defRPr>
            </a:lvl9pPr>
          </a:lstStyle>
          <a:p>
            <a:r>
              <a:rPr lang="en-US" dirty="0" smtClean="0">
                <a:solidFill>
                  <a:schemeClr val="bg1"/>
                </a:solidFill>
                <a:latin typeface="+mj-lt"/>
              </a:rPr>
              <a:t>Ambient Service Ecosystem</a:t>
            </a:r>
          </a:p>
        </p:txBody>
      </p:sp>
    </p:spTree>
    <p:extLst>
      <p:ext uri="{BB962C8B-B14F-4D97-AF65-F5344CB8AC3E}">
        <p14:creationId xmlns:p14="http://schemas.microsoft.com/office/powerpoint/2010/main" val="202894380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30</a:t>
            </a:fld>
            <a:endParaRPr lang="en-US" sz="1067" b="0" i="0" u="none" strike="noStrike" cap="none">
              <a:solidFill>
                <a:srgbClr val="FFFFFF"/>
              </a:solidFill>
              <a:latin typeface="Arial"/>
              <a:ea typeface="Arial"/>
              <a:cs typeface="Arial"/>
              <a:sym typeface="Arial"/>
            </a:endParaRPr>
          </a:p>
        </p:txBody>
      </p:sp>
      <p:sp>
        <p:nvSpPr>
          <p:cNvPr id="4" name="Text Placeholder 3"/>
          <p:cNvSpPr>
            <a:spLocks noGrp="1"/>
          </p:cNvSpPr>
          <p:nvPr>
            <p:ph type="body" idx="1"/>
          </p:nvPr>
        </p:nvSpPr>
        <p:spPr>
          <a:xfrm>
            <a:off x="607484" y="1101436"/>
            <a:ext cx="10972797" cy="5236611"/>
          </a:xfrm>
        </p:spPr>
        <p:txBody>
          <a:bodyPr/>
          <a:lstStyle/>
          <a:p>
            <a:r>
              <a:rPr lang="en-US" dirty="0" smtClean="0">
                <a:solidFill>
                  <a:schemeClr val="accent2"/>
                </a:solidFill>
              </a:rPr>
              <a:t>Device functionality is modeled by specifying a set of standard capabilities.</a:t>
            </a:r>
            <a:endParaRPr lang="en-US" dirty="0">
              <a:solidFill>
                <a:schemeClr val="accent2"/>
              </a:solidFill>
            </a:endParaRPr>
          </a:p>
          <a:p>
            <a:pPr marL="342900" indent="-342900">
              <a:buFont typeface="Arial" panose="020B0604020202020204" pitchFamily="34" charset="0"/>
              <a:buChar char="•"/>
            </a:pPr>
            <a:r>
              <a:rPr lang="en-US" dirty="0" smtClean="0"/>
              <a:t>Each capability has a specific interaction model and payload</a:t>
            </a:r>
            <a:br>
              <a:rPr lang="en-US" dirty="0" smtClean="0"/>
            </a:br>
            <a:r>
              <a:rPr lang="en-US" dirty="0" smtClean="0"/>
              <a:t>…really more like an “interface” than just a semantic category</a:t>
            </a:r>
          </a:p>
          <a:p>
            <a:pPr marL="342900" indent="-342900">
              <a:buFont typeface="Arial" panose="020B0604020202020204" pitchFamily="34" charset="0"/>
              <a:buChar char="•"/>
            </a:pPr>
            <a:r>
              <a:rPr lang="en-US" dirty="0" smtClean="0"/>
              <a:t>Devices can support more than one capability</a:t>
            </a:r>
          </a:p>
          <a:p>
            <a:pPr marL="342900" indent="-342900">
              <a:buFont typeface="Arial" panose="020B0604020202020204" pitchFamily="34" charset="0"/>
              <a:buChar char="•"/>
            </a:pPr>
            <a:r>
              <a:rPr lang="en-US" dirty="0" smtClean="0"/>
              <a:t>“Device clouds” can have more than one device…</a:t>
            </a:r>
          </a:p>
          <a:p>
            <a:r>
              <a:rPr lang="en-US" dirty="0" smtClean="0">
                <a:solidFill>
                  <a:schemeClr val="accent2"/>
                </a:solidFill>
              </a:rPr>
              <a:t>There are also a set of standard capabilities to get/set properties</a:t>
            </a:r>
          </a:p>
          <a:p>
            <a:r>
              <a:rPr lang="en-US" dirty="0" smtClean="0">
                <a:solidFill>
                  <a:schemeClr val="accent2"/>
                </a:solidFill>
              </a:rPr>
              <a:t>Many capabilities support both absolute and relative mechanisms to adjust properties</a:t>
            </a:r>
          </a:p>
          <a:p>
            <a:r>
              <a:rPr lang="en-US" dirty="0" smtClean="0">
                <a:solidFill>
                  <a:schemeClr val="accent2"/>
                </a:solidFill>
              </a:rPr>
              <a:t>Many “actions” also report the current state</a:t>
            </a:r>
          </a:p>
          <a:p>
            <a:endParaRPr lang="en-US" dirty="0"/>
          </a:p>
        </p:txBody>
      </p:sp>
      <p:sp>
        <p:nvSpPr>
          <p:cNvPr id="6" name="Title 5"/>
          <p:cNvSpPr>
            <a:spLocks noGrp="1"/>
          </p:cNvSpPr>
          <p:nvPr>
            <p:ph type="title"/>
          </p:nvPr>
        </p:nvSpPr>
        <p:spPr>
          <a:xfrm>
            <a:off x="368492" y="183197"/>
            <a:ext cx="10972799" cy="780509"/>
          </a:xfrm>
        </p:spPr>
        <p:txBody>
          <a:bodyPr>
            <a:noAutofit/>
          </a:bodyPr>
          <a:lstStyle/>
          <a:p>
            <a:r>
              <a:rPr lang="en-US" sz="4400" b="1" dirty="0">
                <a:solidFill>
                  <a:schemeClr val="tx1"/>
                </a:solidFill>
                <a:latin typeface="+mn-lt"/>
              </a:rPr>
              <a:t>A</a:t>
            </a:r>
            <a:r>
              <a:rPr lang="en-US" sz="4400" b="1" dirty="0" smtClean="0">
                <a:solidFill>
                  <a:schemeClr val="tx1"/>
                </a:solidFill>
                <a:latin typeface="+mn-lt"/>
              </a:rPr>
              <a:t>VS Home Skill Semantics: Capabilities</a:t>
            </a:r>
            <a:endParaRPr lang="en-US" sz="4400" b="1" dirty="0">
              <a:solidFill>
                <a:schemeClr val="tx1"/>
              </a:solidFill>
              <a:latin typeface="+mn-lt"/>
            </a:endParaRPr>
          </a:p>
        </p:txBody>
      </p:sp>
    </p:spTree>
    <p:extLst>
      <p:ext uri="{BB962C8B-B14F-4D97-AF65-F5344CB8AC3E}">
        <p14:creationId xmlns:p14="http://schemas.microsoft.com/office/powerpoint/2010/main" val="1652196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31</a:t>
            </a:fld>
            <a:endParaRPr lang="en-US" sz="1067" b="0" i="0" u="none" strike="noStrike" cap="none">
              <a:solidFill>
                <a:srgbClr val="FFFFFF"/>
              </a:solidFill>
              <a:latin typeface="Arial"/>
              <a:ea typeface="Arial"/>
              <a:cs typeface="Arial"/>
              <a:sym typeface="Arial"/>
            </a:endParaRPr>
          </a:p>
        </p:txBody>
      </p:sp>
      <p:sp>
        <p:nvSpPr>
          <p:cNvPr id="6" name="Title 5"/>
          <p:cNvSpPr>
            <a:spLocks noGrp="1"/>
          </p:cNvSpPr>
          <p:nvPr>
            <p:ph type="title"/>
          </p:nvPr>
        </p:nvSpPr>
        <p:spPr>
          <a:xfrm>
            <a:off x="0" y="0"/>
            <a:ext cx="10972799" cy="780509"/>
          </a:xfrm>
        </p:spPr>
        <p:txBody>
          <a:bodyPr/>
          <a:lstStyle/>
          <a:p>
            <a:r>
              <a:rPr lang="en-US" b="1" dirty="0">
                <a:solidFill>
                  <a:schemeClr val="tx1"/>
                </a:solidFill>
                <a:latin typeface="+mn-lt"/>
              </a:rPr>
              <a:t>A</a:t>
            </a:r>
            <a:r>
              <a:rPr lang="en-US" b="1" dirty="0" smtClean="0">
                <a:solidFill>
                  <a:schemeClr val="tx1"/>
                </a:solidFill>
                <a:latin typeface="+mn-lt"/>
              </a:rPr>
              <a:t>VS Home Skill Capabilities</a:t>
            </a:r>
            <a:endParaRPr lang="en-US" b="1" dirty="0">
              <a:solidFill>
                <a:schemeClr val="tx1"/>
              </a:solidFill>
              <a:latin typeface="+mn-lt"/>
            </a:endParaRPr>
          </a:p>
        </p:txBody>
      </p:sp>
      <p:graphicFrame>
        <p:nvGraphicFramePr>
          <p:cNvPr id="8" name="Table 7"/>
          <p:cNvGraphicFramePr>
            <a:graphicFrameLocks noGrp="1"/>
          </p:cNvGraphicFramePr>
          <p:nvPr>
            <p:extLst>
              <p:ext uri="{D42A27DB-BD31-4B8C-83A1-F6EECF244321}">
                <p14:modId xmlns:p14="http://schemas.microsoft.com/office/powerpoint/2010/main" val="2314251697"/>
              </p:ext>
            </p:extLst>
          </p:nvPr>
        </p:nvGraphicFramePr>
        <p:xfrm>
          <a:off x="326928" y="780508"/>
          <a:ext cx="11508317" cy="5516383"/>
        </p:xfrm>
        <a:graphic>
          <a:graphicData uri="http://schemas.openxmlformats.org/drawingml/2006/table">
            <a:tbl>
              <a:tblPr firstRow="1" bandRow="1">
                <a:tableStyleId>{284E427A-3D55-4303-BF80-6455036E1DE7}</a:tableStyleId>
              </a:tblPr>
              <a:tblGrid>
                <a:gridCol w="4485066"/>
                <a:gridCol w="7023251"/>
              </a:tblGrid>
              <a:tr h="361192">
                <a:tc>
                  <a:txBody>
                    <a:bodyPr/>
                    <a:lstStyle/>
                    <a:p>
                      <a:r>
                        <a:rPr lang="en-US" sz="1600" dirty="0" smtClean="0">
                          <a:latin typeface="+mj-lt"/>
                        </a:rPr>
                        <a:t>Capability</a:t>
                      </a:r>
                      <a:endParaRPr lang="en-US" sz="1600" dirty="0">
                        <a:latin typeface="+mj-lt"/>
                      </a:endParaRPr>
                    </a:p>
                  </a:txBody>
                  <a:tcPr>
                    <a:solidFill>
                      <a:schemeClr val="tx2"/>
                    </a:solidFill>
                  </a:tcPr>
                </a:tc>
                <a:tc>
                  <a:txBody>
                    <a:bodyPr/>
                    <a:lstStyle/>
                    <a:p>
                      <a:r>
                        <a:rPr lang="en-US" sz="1600" dirty="0" smtClean="0">
                          <a:latin typeface="+mj-lt"/>
                        </a:rPr>
                        <a:t>Description</a:t>
                      </a:r>
                      <a:endParaRPr lang="en-US" sz="1600" dirty="0">
                        <a:latin typeface="+mj-lt"/>
                      </a:endParaRPr>
                    </a:p>
                  </a:txBody>
                  <a:tcPr>
                    <a:solidFill>
                      <a:schemeClr val="tx2"/>
                    </a:solidFill>
                  </a:tcPr>
                </a:tc>
              </a:tr>
              <a:tr h="361192">
                <a:tc>
                  <a:txBody>
                    <a:bodyPr/>
                    <a:lstStyle/>
                    <a:p>
                      <a:r>
                        <a:rPr lang="en-US" sz="1600" dirty="0" err="1" smtClean="0">
                          <a:latin typeface="+mj-lt"/>
                        </a:rPr>
                        <a:t>PowerController</a:t>
                      </a:r>
                      <a:endParaRPr lang="en-US" sz="1600"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smtClean="0">
                          <a:latin typeface="+mj-lt"/>
                        </a:rPr>
                        <a:t>TurnOn</a:t>
                      </a:r>
                      <a:r>
                        <a:rPr lang="en-US" sz="1600" dirty="0" smtClean="0">
                          <a:latin typeface="+mj-lt"/>
                        </a:rPr>
                        <a:t> or </a:t>
                      </a:r>
                      <a:r>
                        <a:rPr lang="en-US" sz="1600" dirty="0" err="1" smtClean="0">
                          <a:latin typeface="+mj-lt"/>
                        </a:rPr>
                        <a:t>TurnOff</a:t>
                      </a:r>
                      <a:r>
                        <a:rPr lang="en-US" sz="1600" dirty="0" smtClean="0">
                          <a:latin typeface="+mj-lt"/>
                        </a:rPr>
                        <a:t> a device (has</a:t>
                      </a:r>
                      <a:r>
                        <a:rPr lang="en-US" sz="1600" baseline="0" dirty="0" smtClean="0">
                          <a:latin typeface="+mj-lt"/>
                        </a:rPr>
                        <a:t> associated </a:t>
                      </a:r>
                      <a:r>
                        <a:rPr lang="en-US" sz="1600" baseline="0" dirty="0" err="1" smtClean="0">
                          <a:latin typeface="+mj-lt"/>
                        </a:rPr>
                        <a:t>powerState</a:t>
                      </a:r>
                      <a:r>
                        <a:rPr lang="en-US" sz="1600" baseline="0" dirty="0" smtClean="0">
                          <a:latin typeface="+mj-lt"/>
                        </a:rPr>
                        <a:t>)</a:t>
                      </a:r>
                      <a:endParaRPr lang="en-US" sz="1600" dirty="0" smtClean="0">
                        <a:latin typeface="+mj-lt"/>
                      </a:endParaRPr>
                    </a:p>
                  </a:txBody>
                  <a:tcPr/>
                </a:tc>
              </a:tr>
              <a:tr h="623877">
                <a:tc>
                  <a:txBody>
                    <a:bodyPr/>
                    <a:lstStyle/>
                    <a:p>
                      <a:r>
                        <a:rPr lang="en-US" sz="1600" dirty="0" err="1" smtClean="0">
                          <a:latin typeface="+mj-lt"/>
                        </a:rPr>
                        <a:t>PowerLevelController</a:t>
                      </a:r>
                      <a:endParaRPr lang="en-US" sz="1600"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smtClean="0">
                          <a:latin typeface="+mj-lt"/>
                        </a:rPr>
                        <a:t>SetPowerLevel</a:t>
                      </a:r>
                      <a:r>
                        <a:rPr lang="en-US" sz="1600" baseline="0" dirty="0" smtClean="0">
                          <a:latin typeface="+mj-lt"/>
                        </a:rPr>
                        <a:t> (absolute) or </a:t>
                      </a:r>
                      <a:r>
                        <a:rPr lang="en-US" sz="1600" baseline="0" dirty="0" err="1" smtClean="0">
                          <a:latin typeface="+mj-lt"/>
                        </a:rPr>
                        <a:t>AdjustPowerLevel</a:t>
                      </a:r>
                      <a:r>
                        <a:rPr lang="en-US" sz="1600" baseline="0" dirty="0" smtClean="0">
                          <a:latin typeface="+mj-lt"/>
                        </a:rPr>
                        <a:t> (relative) on a d</a:t>
                      </a:r>
                      <a:r>
                        <a:rPr lang="en-US" sz="1600" dirty="0" smtClean="0">
                          <a:latin typeface="+mj-lt"/>
                        </a:rPr>
                        <a:t>evice.  Has an associated </a:t>
                      </a:r>
                      <a:r>
                        <a:rPr lang="en-US" sz="1600" dirty="0" err="1" smtClean="0">
                          <a:latin typeface="+mj-lt"/>
                        </a:rPr>
                        <a:t>powerLevel</a:t>
                      </a:r>
                      <a:r>
                        <a:rPr lang="en-US" sz="1600" dirty="0" smtClean="0">
                          <a:latin typeface="+mj-lt"/>
                        </a:rPr>
                        <a:t> property that can be set to a</a:t>
                      </a:r>
                      <a:r>
                        <a:rPr lang="en-US" sz="1600" baseline="0" dirty="0" smtClean="0">
                          <a:latin typeface="+mj-lt"/>
                        </a:rPr>
                        <a:t> </a:t>
                      </a:r>
                      <a:r>
                        <a:rPr lang="en-US" sz="1600" baseline="0" dirty="0" err="1" smtClean="0">
                          <a:latin typeface="+mj-lt"/>
                        </a:rPr>
                        <a:t>value</a:t>
                      </a:r>
                      <a:r>
                        <a:rPr lang="en-US" sz="1600" dirty="0" err="1" smtClean="0">
                          <a:latin typeface="+mj-lt"/>
                        </a:rPr>
                        <a:t>l</a:t>
                      </a:r>
                      <a:r>
                        <a:rPr lang="en-US" sz="1600" dirty="0" smtClean="0">
                          <a:latin typeface="+mj-lt"/>
                        </a:rPr>
                        <a:t> between 0 and 100</a:t>
                      </a:r>
                    </a:p>
                  </a:txBody>
                  <a:tcPr/>
                </a:tc>
              </a:tr>
              <a:tr h="1149246">
                <a:tc>
                  <a:txBody>
                    <a:bodyPr/>
                    <a:lstStyle/>
                    <a:p>
                      <a:r>
                        <a:rPr lang="en-US" sz="1600" dirty="0" err="1" smtClean="0">
                          <a:latin typeface="+mj-lt"/>
                        </a:rPr>
                        <a:t>PercentageController</a:t>
                      </a:r>
                      <a:endParaRPr lang="en-US" sz="1600"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smtClean="0">
                          <a:latin typeface="+mj-lt"/>
                        </a:rPr>
                        <a:t>Generic interface similar</a:t>
                      </a:r>
                      <a:r>
                        <a:rPr lang="en-US" sz="1600" baseline="0" dirty="0" smtClean="0">
                          <a:latin typeface="+mj-lt"/>
                        </a:rPr>
                        <a:t> to </a:t>
                      </a:r>
                      <a:r>
                        <a:rPr lang="en-US" sz="1600" baseline="0" dirty="0" err="1" smtClean="0">
                          <a:latin typeface="+mj-lt"/>
                        </a:rPr>
                        <a:t>PowerLevelController</a:t>
                      </a:r>
                      <a:r>
                        <a:rPr lang="en-US" sz="1600" baseline="0" dirty="0" smtClean="0">
                          <a:latin typeface="+mj-lt"/>
                        </a:rPr>
                        <a:t> or </a:t>
                      </a:r>
                      <a:r>
                        <a:rPr lang="en-US" sz="1600" baseline="0" dirty="0" err="1" smtClean="0">
                          <a:latin typeface="+mj-lt"/>
                        </a:rPr>
                        <a:t>BrightnessLevelController</a:t>
                      </a:r>
                      <a:r>
                        <a:rPr lang="en-US" sz="1600" baseline="0" dirty="0" smtClean="0">
                          <a:latin typeface="+mj-lt"/>
                        </a:rPr>
                        <a:t>, but used when “power” or “brightness” is not a valid description of the controlled property.  Assumes a value between 0 and 100 in an “percentage” property.  Can also be used to read sensors.</a:t>
                      </a:r>
                      <a:endParaRPr lang="en-US" sz="1600" dirty="0" smtClean="0">
                        <a:latin typeface="+mj-lt"/>
                      </a:endParaRPr>
                    </a:p>
                  </a:txBody>
                  <a:tcPr/>
                </a:tc>
              </a:tr>
              <a:tr h="361192">
                <a:tc>
                  <a:txBody>
                    <a:bodyPr/>
                    <a:lstStyle/>
                    <a:p>
                      <a:r>
                        <a:rPr lang="en-US" sz="1600" dirty="0" err="1" smtClean="0">
                          <a:latin typeface="+mj-lt"/>
                        </a:rPr>
                        <a:t>TemperatureSensor</a:t>
                      </a:r>
                      <a:endParaRPr lang="en-US" sz="1600"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smtClean="0">
                          <a:latin typeface="+mj-lt"/>
                        </a:rPr>
                        <a:t>No controls, just use</a:t>
                      </a:r>
                      <a:r>
                        <a:rPr lang="en-US" sz="1600" baseline="0" dirty="0" smtClean="0">
                          <a:latin typeface="+mj-lt"/>
                        </a:rPr>
                        <a:t> </a:t>
                      </a:r>
                      <a:r>
                        <a:rPr lang="en-US" sz="1600" baseline="0" dirty="0" err="1" smtClean="0">
                          <a:latin typeface="+mj-lt"/>
                        </a:rPr>
                        <a:t>ReportState</a:t>
                      </a:r>
                      <a:r>
                        <a:rPr lang="en-US" sz="1600" baseline="0" dirty="0" smtClean="0">
                          <a:latin typeface="+mj-lt"/>
                        </a:rPr>
                        <a:t>/</a:t>
                      </a:r>
                      <a:r>
                        <a:rPr lang="en-US" sz="1600" baseline="0" dirty="0" err="1" smtClean="0">
                          <a:latin typeface="+mj-lt"/>
                        </a:rPr>
                        <a:t>StateReport</a:t>
                      </a:r>
                      <a:r>
                        <a:rPr lang="en-US" sz="1600" baseline="0" dirty="0" smtClean="0">
                          <a:latin typeface="+mj-lt"/>
                        </a:rPr>
                        <a:t> to query “temperature” property. </a:t>
                      </a:r>
                      <a:endParaRPr lang="en-US" sz="1600" dirty="0" smtClean="0">
                        <a:latin typeface="+mj-lt"/>
                      </a:endParaRPr>
                    </a:p>
                  </a:txBody>
                  <a:tcPr/>
                </a:tc>
              </a:tr>
              <a:tr h="623877">
                <a:tc>
                  <a:txBody>
                    <a:bodyPr/>
                    <a:lstStyle/>
                    <a:p>
                      <a:r>
                        <a:rPr lang="en-US" sz="1600" dirty="0" err="1" smtClean="0">
                          <a:latin typeface="+mj-lt"/>
                        </a:rPr>
                        <a:t>BrightnessController</a:t>
                      </a:r>
                      <a:endParaRPr lang="en-US" sz="1600" dirty="0">
                        <a:latin typeface="+mj-lt"/>
                      </a:endParaRPr>
                    </a:p>
                  </a:txBody>
                  <a:tcPr/>
                </a:tc>
                <a:tc>
                  <a:txBody>
                    <a:bodyPr/>
                    <a:lstStyle/>
                    <a:p>
                      <a:r>
                        <a:rPr lang="en-US" sz="1600" dirty="0" err="1" smtClean="0">
                          <a:latin typeface="+mj-lt"/>
                        </a:rPr>
                        <a:t>SetBrightness</a:t>
                      </a:r>
                      <a:r>
                        <a:rPr lang="en-US" sz="1600" dirty="0" smtClean="0">
                          <a:latin typeface="+mj-lt"/>
                        </a:rPr>
                        <a:t> (absolute) or </a:t>
                      </a:r>
                      <a:r>
                        <a:rPr lang="en-US" sz="1600" dirty="0" err="1" smtClean="0">
                          <a:latin typeface="+mj-lt"/>
                        </a:rPr>
                        <a:t>AdjustBrightness</a:t>
                      </a:r>
                      <a:r>
                        <a:rPr lang="en-US" sz="1600" dirty="0" smtClean="0">
                          <a:latin typeface="+mj-lt"/>
                        </a:rPr>
                        <a:t> (relative) on a light.  Has an associated brightness property that can be set to a value between 0 and 100</a:t>
                      </a:r>
                    </a:p>
                  </a:txBody>
                  <a:tcPr/>
                </a:tc>
              </a:tr>
              <a:tr h="1149246">
                <a:tc>
                  <a:txBody>
                    <a:bodyPr/>
                    <a:lstStyle/>
                    <a:p>
                      <a:r>
                        <a:rPr lang="en-US" sz="1600" dirty="0" err="1" smtClean="0">
                          <a:latin typeface="+mj-lt"/>
                        </a:rPr>
                        <a:t>ColorTemperatureController</a:t>
                      </a:r>
                      <a:endParaRPr lang="en-US" sz="1600" dirty="0">
                        <a:latin typeface="+mj-lt"/>
                      </a:endParaRPr>
                    </a:p>
                  </a:txBody>
                  <a:tcPr/>
                </a:tc>
                <a:tc>
                  <a:txBody>
                    <a:bodyPr/>
                    <a:lstStyle/>
                    <a:p>
                      <a:r>
                        <a:rPr lang="en-US" sz="1600" dirty="0" err="1" smtClean="0">
                          <a:latin typeface="+mj-lt"/>
                        </a:rPr>
                        <a:t>SetColorTemperature</a:t>
                      </a:r>
                      <a:r>
                        <a:rPr lang="en-US" sz="1600" dirty="0" smtClean="0">
                          <a:latin typeface="+mj-lt"/>
                        </a:rPr>
                        <a:t> (absolute) or </a:t>
                      </a:r>
                      <a:r>
                        <a:rPr lang="en-US" sz="1600" dirty="0" err="1" smtClean="0">
                          <a:latin typeface="+mj-lt"/>
                        </a:rPr>
                        <a:t>DecreaseColorTemperature</a:t>
                      </a:r>
                      <a:r>
                        <a:rPr lang="en-US" sz="1600" dirty="0" smtClean="0">
                          <a:latin typeface="+mj-lt"/>
                        </a:rPr>
                        <a:t>,</a:t>
                      </a:r>
                      <a:r>
                        <a:rPr lang="en-US" sz="1600" baseline="0" dirty="0" smtClean="0">
                          <a:latin typeface="+mj-lt"/>
                        </a:rPr>
                        <a:t> </a:t>
                      </a:r>
                      <a:r>
                        <a:rPr lang="en-US" sz="1600" dirty="0" err="1" smtClean="0">
                          <a:latin typeface="+mj-lt"/>
                        </a:rPr>
                        <a:t>IncreaseColorTemperature</a:t>
                      </a:r>
                      <a:r>
                        <a:rPr lang="en-US" sz="1600" dirty="0" smtClean="0">
                          <a:latin typeface="+mj-lt"/>
                        </a:rPr>
                        <a:t> (relative, no</a:t>
                      </a:r>
                      <a:r>
                        <a:rPr lang="en-US" sz="1600" baseline="0" dirty="0" smtClean="0">
                          <a:latin typeface="+mj-lt"/>
                        </a:rPr>
                        <a:t> value</a:t>
                      </a:r>
                      <a:r>
                        <a:rPr lang="en-US" sz="1600" dirty="0" smtClean="0">
                          <a:latin typeface="+mj-lt"/>
                        </a:rPr>
                        <a:t>) on a device.  Has an associated </a:t>
                      </a:r>
                      <a:r>
                        <a:rPr lang="en-US" sz="1600" dirty="0" err="1" smtClean="0">
                          <a:latin typeface="+mj-lt"/>
                        </a:rPr>
                        <a:t>colorTemperature</a:t>
                      </a:r>
                      <a:r>
                        <a:rPr lang="en-US" sz="1600" dirty="0" smtClean="0">
                          <a:latin typeface="+mj-lt"/>
                        </a:rPr>
                        <a:t> property that can be set to a temperature in Kelvin (voice interface understands color</a:t>
                      </a:r>
                      <a:r>
                        <a:rPr lang="en-US" sz="1600" baseline="0" dirty="0" smtClean="0">
                          <a:latin typeface="+mj-lt"/>
                        </a:rPr>
                        <a:t> names, “warm”, “daylight”, </a:t>
                      </a:r>
                      <a:r>
                        <a:rPr lang="en-US" sz="1600" baseline="0" dirty="0" err="1" smtClean="0">
                          <a:latin typeface="+mj-lt"/>
                        </a:rPr>
                        <a:t>etc</a:t>
                      </a:r>
                      <a:r>
                        <a:rPr lang="en-US" sz="1600" baseline="0" dirty="0" smtClean="0">
                          <a:latin typeface="+mj-lt"/>
                        </a:rPr>
                        <a:t>).</a:t>
                      </a:r>
                      <a:endParaRPr lang="en-US" sz="1600" dirty="0" smtClean="0">
                        <a:latin typeface="+mj-lt"/>
                      </a:endParaRPr>
                    </a:p>
                  </a:txBody>
                  <a:tcPr/>
                </a:tc>
              </a:tr>
              <a:tr h="886561">
                <a:tc>
                  <a:txBody>
                    <a:bodyPr/>
                    <a:lstStyle/>
                    <a:p>
                      <a:r>
                        <a:rPr lang="en-US" sz="1600" dirty="0" err="1" smtClean="0">
                          <a:latin typeface="+mj-lt"/>
                        </a:rPr>
                        <a:t>ColorController</a:t>
                      </a:r>
                      <a:endParaRPr lang="en-US" sz="1600" dirty="0">
                        <a:latin typeface="+mj-lt"/>
                      </a:endParaRPr>
                    </a:p>
                  </a:txBody>
                  <a:tcPr/>
                </a:tc>
                <a:tc>
                  <a:txBody>
                    <a:bodyPr/>
                    <a:lstStyle/>
                    <a:p>
                      <a:r>
                        <a:rPr lang="en-US" sz="1600" dirty="0" err="1" smtClean="0">
                          <a:latin typeface="+mj-lt"/>
                        </a:rPr>
                        <a:t>SetColor</a:t>
                      </a:r>
                      <a:r>
                        <a:rPr lang="en-US" sz="1600" dirty="0" smtClean="0">
                          <a:latin typeface="+mj-lt"/>
                        </a:rPr>
                        <a:t> of a light</a:t>
                      </a:r>
                      <a:r>
                        <a:rPr lang="en-US" sz="1600" baseline="0" dirty="0" smtClean="0">
                          <a:latin typeface="+mj-lt"/>
                        </a:rPr>
                        <a:t> using “color” whose type is a hue, saturation, brightness (HSB) triple.   Note that mapping from this to RGB involves a matrix transform and a nonlinearity.  Voice interface uses color names.</a:t>
                      </a:r>
                      <a:endParaRPr lang="en-US" sz="1600" dirty="0" smtClean="0">
                        <a:latin typeface="+mj-lt"/>
                      </a:endParaRPr>
                    </a:p>
                  </a:txBody>
                  <a:tcPr/>
                </a:tc>
              </a:tr>
            </a:tbl>
          </a:graphicData>
        </a:graphic>
      </p:graphicFrame>
    </p:spTree>
    <p:extLst>
      <p:ext uri="{BB962C8B-B14F-4D97-AF65-F5344CB8AC3E}">
        <p14:creationId xmlns:p14="http://schemas.microsoft.com/office/powerpoint/2010/main" val="7728348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32</a:t>
            </a:fld>
            <a:endParaRPr lang="en-US" sz="1067" b="0" i="0" u="none" strike="noStrike" cap="none">
              <a:solidFill>
                <a:srgbClr val="FFFFFF"/>
              </a:solidFill>
              <a:latin typeface="Arial"/>
              <a:ea typeface="Arial"/>
              <a:cs typeface="Arial"/>
              <a:sym typeface="Arial"/>
            </a:endParaRPr>
          </a:p>
        </p:txBody>
      </p:sp>
      <p:sp>
        <p:nvSpPr>
          <p:cNvPr id="6" name="Title 5"/>
          <p:cNvSpPr>
            <a:spLocks noGrp="1"/>
          </p:cNvSpPr>
          <p:nvPr>
            <p:ph type="title"/>
          </p:nvPr>
        </p:nvSpPr>
        <p:spPr>
          <a:xfrm>
            <a:off x="145473" y="0"/>
            <a:ext cx="11862562" cy="780509"/>
          </a:xfrm>
        </p:spPr>
        <p:txBody>
          <a:bodyPr>
            <a:noAutofit/>
          </a:bodyPr>
          <a:lstStyle/>
          <a:p>
            <a:r>
              <a:rPr lang="en-US" sz="4400" b="1" dirty="0">
                <a:solidFill>
                  <a:schemeClr val="tx1"/>
                </a:solidFill>
                <a:latin typeface="+mn-lt"/>
              </a:rPr>
              <a:t>A</a:t>
            </a:r>
            <a:r>
              <a:rPr lang="en-US" sz="4400" b="1" dirty="0" smtClean="0">
                <a:solidFill>
                  <a:schemeClr val="tx1"/>
                </a:solidFill>
                <a:latin typeface="+mn-lt"/>
              </a:rPr>
              <a:t>VS Home Skill Capabilities: Additional Examples</a:t>
            </a:r>
            <a:endParaRPr lang="en-US" sz="4400" b="1" dirty="0">
              <a:solidFill>
                <a:schemeClr val="tx1"/>
              </a:solidFill>
              <a:latin typeface="+mn-lt"/>
            </a:endParaRPr>
          </a:p>
        </p:txBody>
      </p:sp>
      <p:graphicFrame>
        <p:nvGraphicFramePr>
          <p:cNvPr id="8" name="Table 7"/>
          <p:cNvGraphicFramePr>
            <a:graphicFrameLocks noGrp="1"/>
          </p:cNvGraphicFramePr>
          <p:nvPr>
            <p:extLst>
              <p:ext uri="{D42A27DB-BD31-4B8C-83A1-F6EECF244321}">
                <p14:modId xmlns:p14="http://schemas.microsoft.com/office/powerpoint/2010/main" val="328522899"/>
              </p:ext>
            </p:extLst>
          </p:nvPr>
        </p:nvGraphicFramePr>
        <p:xfrm>
          <a:off x="316537" y="881801"/>
          <a:ext cx="11425189" cy="5259224"/>
        </p:xfrm>
        <a:graphic>
          <a:graphicData uri="http://schemas.openxmlformats.org/drawingml/2006/table">
            <a:tbl>
              <a:tblPr firstRow="1" bandRow="1">
                <a:tableStyleId>{284E427A-3D55-4303-BF80-6455036E1DE7}</a:tableStyleId>
              </a:tblPr>
              <a:tblGrid>
                <a:gridCol w="4452670"/>
                <a:gridCol w="6972519"/>
              </a:tblGrid>
              <a:tr h="389818">
                <a:tc>
                  <a:txBody>
                    <a:bodyPr/>
                    <a:lstStyle/>
                    <a:p>
                      <a:r>
                        <a:rPr lang="en-US" dirty="0" smtClean="0">
                          <a:latin typeface="+mj-lt"/>
                        </a:rPr>
                        <a:t>Capability</a:t>
                      </a:r>
                      <a:endParaRPr lang="en-US" dirty="0">
                        <a:latin typeface="+mj-lt"/>
                      </a:endParaRPr>
                    </a:p>
                  </a:txBody>
                  <a:tcPr>
                    <a:solidFill>
                      <a:schemeClr val="tx2"/>
                    </a:solidFill>
                  </a:tcPr>
                </a:tc>
                <a:tc>
                  <a:txBody>
                    <a:bodyPr/>
                    <a:lstStyle/>
                    <a:p>
                      <a:r>
                        <a:rPr lang="en-US" dirty="0" smtClean="0">
                          <a:latin typeface="+mj-lt"/>
                        </a:rPr>
                        <a:t>Description</a:t>
                      </a:r>
                      <a:endParaRPr lang="en-US" dirty="0">
                        <a:latin typeface="+mj-lt"/>
                      </a:endParaRPr>
                    </a:p>
                  </a:txBody>
                  <a:tcPr>
                    <a:solidFill>
                      <a:schemeClr val="tx2"/>
                    </a:solidFill>
                  </a:tcPr>
                </a:tc>
              </a:tr>
              <a:tr h="381914">
                <a:tc>
                  <a:txBody>
                    <a:bodyPr/>
                    <a:lstStyle/>
                    <a:p>
                      <a:r>
                        <a:rPr lang="en-US" dirty="0" err="1" smtClean="0">
                          <a:latin typeface="+mj-lt"/>
                        </a:rPr>
                        <a:t>LockController</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Lock or Unlock a lock device</a:t>
                      </a:r>
                    </a:p>
                  </a:txBody>
                  <a:tcPr/>
                </a:tc>
              </a:tr>
              <a:tr h="1241222">
                <a:tc>
                  <a:txBody>
                    <a:bodyPr/>
                    <a:lstStyle/>
                    <a:p>
                      <a:r>
                        <a:rPr lang="en-US" dirty="0" err="1" smtClean="0">
                          <a:latin typeface="+mj-lt"/>
                        </a:rPr>
                        <a:t>Thermostat</a:t>
                      </a:r>
                      <a:r>
                        <a:rPr lang="en-US" baseline="0" dirty="0" err="1" smtClean="0">
                          <a:latin typeface="+mj-lt"/>
                        </a:rPr>
                        <a:t>Controller</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Supports thermostats with one, two, or three </a:t>
                      </a:r>
                      <a:r>
                        <a:rPr lang="en-US" dirty="0" err="1" smtClean="0">
                          <a:latin typeface="+mj-lt"/>
                        </a:rPr>
                        <a:t>setpoints</a:t>
                      </a:r>
                      <a:r>
                        <a:rPr lang="en-US" dirty="0" smtClean="0">
                          <a:latin typeface="+mj-lt"/>
                        </a:rPr>
                        <a:t>.</a:t>
                      </a:r>
                      <a:r>
                        <a:rPr lang="en-US" baseline="0" dirty="0" smtClean="0">
                          <a:latin typeface="+mj-lt"/>
                        </a:rPr>
                        <a:t>  Can also be queried to find the current temperature using a property and </a:t>
                      </a:r>
                      <a:r>
                        <a:rPr lang="en-US" baseline="0" dirty="0" err="1" smtClean="0">
                          <a:latin typeface="+mj-lt"/>
                        </a:rPr>
                        <a:t>ReportState</a:t>
                      </a:r>
                      <a:r>
                        <a:rPr lang="en-US" baseline="0" dirty="0" smtClean="0">
                          <a:latin typeface="+mj-lt"/>
                        </a:rPr>
                        <a:t>/</a:t>
                      </a:r>
                      <a:r>
                        <a:rPr lang="en-US" baseline="0" dirty="0" err="1" smtClean="0">
                          <a:latin typeface="+mj-lt"/>
                        </a:rPr>
                        <a:t>StateReport</a:t>
                      </a:r>
                      <a:r>
                        <a:rPr lang="en-US" baseline="0" dirty="0" smtClean="0">
                          <a:latin typeface="+mj-lt"/>
                        </a:rPr>
                        <a:t>.  There is also a “mode” property: ECO, AUTO, COOL, HEAT, etc.</a:t>
                      </a:r>
                      <a:endParaRPr lang="en-US" dirty="0" smtClean="0">
                        <a:latin typeface="+mj-lt"/>
                      </a:endParaRPr>
                    </a:p>
                  </a:txBody>
                  <a:tcPr/>
                </a:tc>
              </a:tr>
              <a:tr h="381914">
                <a:tc>
                  <a:txBody>
                    <a:bodyPr/>
                    <a:lstStyle/>
                    <a:p>
                      <a:r>
                        <a:rPr lang="en-US" dirty="0" err="1" smtClean="0">
                          <a:latin typeface="+mj-lt"/>
                        </a:rPr>
                        <a:t>InputController</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Select</a:t>
                      </a:r>
                      <a:r>
                        <a:rPr lang="en-US" baseline="0" dirty="0" smtClean="0">
                          <a:latin typeface="+mj-lt"/>
                        </a:rPr>
                        <a:t> AV input to a TV using set of standard names (HDMI, </a:t>
                      </a:r>
                      <a:r>
                        <a:rPr lang="en-US" baseline="0" dirty="0" err="1" smtClean="0">
                          <a:latin typeface="+mj-lt"/>
                        </a:rPr>
                        <a:t>etc</a:t>
                      </a:r>
                      <a:r>
                        <a:rPr lang="en-US" baseline="0" dirty="0" smtClean="0">
                          <a:latin typeface="+mj-lt"/>
                        </a:rPr>
                        <a:t>)</a:t>
                      </a:r>
                      <a:endParaRPr lang="en-US" dirty="0" smtClean="0">
                        <a:latin typeface="+mj-lt"/>
                      </a:endParaRPr>
                    </a:p>
                  </a:txBody>
                  <a:tcPr/>
                </a:tc>
              </a:tr>
              <a:tr h="381914">
                <a:tc>
                  <a:txBody>
                    <a:bodyPr/>
                    <a:lstStyle/>
                    <a:p>
                      <a:r>
                        <a:rPr lang="en-US" dirty="0" err="1" smtClean="0">
                          <a:latin typeface="+mj-lt"/>
                        </a:rPr>
                        <a:t>ChannelController</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Select</a:t>
                      </a:r>
                      <a:r>
                        <a:rPr lang="en-US" baseline="0" dirty="0" smtClean="0">
                          <a:latin typeface="+mj-lt"/>
                        </a:rPr>
                        <a:t> Channel on a TV (both absolute and relative)</a:t>
                      </a:r>
                      <a:endParaRPr lang="en-US" dirty="0" smtClean="0">
                        <a:latin typeface="+mj-lt"/>
                      </a:endParaRPr>
                    </a:p>
                  </a:txBody>
                  <a:tcPr/>
                </a:tc>
              </a:tr>
              <a:tr h="381914">
                <a:tc>
                  <a:txBody>
                    <a:bodyPr/>
                    <a:lstStyle/>
                    <a:p>
                      <a:r>
                        <a:rPr lang="en-US" dirty="0" err="1" smtClean="0">
                          <a:latin typeface="+mj-lt"/>
                        </a:rPr>
                        <a:t>PlaybackController</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Start and stop</a:t>
                      </a:r>
                      <a:r>
                        <a:rPr lang="en-US" baseline="0" dirty="0" smtClean="0">
                          <a:latin typeface="+mj-lt"/>
                        </a:rPr>
                        <a:t> audio source</a:t>
                      </a:r>
                      <a:endParaRPr lang="en-US" dirty="0" smtClean="0">
                        <a:latin typeface="+mj-lt"/>
                      </a:endParaRPr>
                    </a:p>
                  </a:txBody>
                  <a:tcPr/>
                </a:tc>
              </a:tr>
              <a:tr h="668350">
                <a:tc>
                  <a:txBody>
                    <a:bodyPr/>
                    <a:lstStyle/>
                    <a:p>
                      <a:r>
                        <a:rPr lang="en-US" dirty="0" err="1" smtClean="0">
                          <a:latin typeface="+mj-lt"/>
                        </a:rPr>
                        <a:t>SceneController</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Select a scene</a:t>
                      </a:r>
                      <a:r>
                        <a:rPr lang="en-US" baseline="0" dirty="0" smtClean="0">
                          <a:latin typeface="+mj-lt"/>
                        </a:rPr>
                        <a:t> by name.  Some limits on discovery based on device type.</a:t>
                      </a:r>
                      <a:endParaRPr lang="en-US" dirty="0" smtClean="0">
                        <a:latin typeface="+mj-lt"/>
                      </a:endParaRPr>
                    </a:p>
                  </a:txBody>
                  <a:tcPr/>
                </a:tc>
              </a:tr>
              <a:tr h="381914">
                <a:tc>
                  <a:txBody>
                    <a:bodyPr/>
                    <a:lstStyle/>
                    <a:p>
                      <a:r>
                        <a:rPr lang="en-US" dirty="0" smtClean="0">
                          <a:latin typeface="+mj-lt"/>
                        </a:rPr>
                        <a:t>Speaker</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latin typeface="+mj-lt"/>
                        </a:rPr>
                        <a:t>SetVolume</a:t>
                      </a:r>
                      <a:r>
                        <a:rPr lang="en-US" dirty="0" smtClean="0">
                          <a:latin typeface="+mj-lt"/>
                        </a:rPr>
                        <a:t>,</a:t>
                      </a:r>
                      <a:r>
                        <a:rPr lang="en-US" baseline="0" dirty="0" smtClean="0">
                          <a:latin typeface="+mj-lt"/>
                        </a:rPr>
                        <a:t> </a:t>
                      </a:r>
                      <a:r>
                        <a:rPr lang="en-US" baseline="0" dirty="0" err="1" smtClean="0">
                          <a:latin typeface="+mj-lt"/>
                        </a:rPr>
                        <a:t>AdjustVolume</a:t>
                      </a:r>
                      <a:r>
                        <a:rPr lang="en-US" baseline="0" dirty="0" smtClean="0">
                          <a:latin typeface="+mj-lt"/>
                        </a:rPr>
                        <a:t>, </a:t>
                      </a:r>
                      <a:r>
                        <a:rPr lang="en-US" baseline="0" dirty="0" err="1" smtClean="0">
                          <a:latin typeface="+mj-lt"/>
                        </a:rPr>
                        <a:t>SetMute</a:t>
                      </a:r>
                      <a:endParaRPr lang="en-US" dirty="0" smtClean="0">
                        <a:latin typeface="+mj-lt"/>
                      </a:endParaRPr>
                    </a:p>
                  </a:txBody>
                  <a:tcPr/>
                </a:tc>
              </a:tr>
              <a:tr h="668350">
                <a:tc>
                  <a:txBody>
                    <a:bodyPr/>
                    <a:lstStyle/>
                    <a:p>
                      <a:r>
                        <a:rPr lang="en-US" dirty="0" err="1" smtClean="0">
                          <a:latin typeface="+mj-lt"/>
                        </a:rPr>
                        <a:t>StepSpeaker</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latin typeface="+mj-lt"/>
                        </a:rPr>
                        <a:t>AdjustVolume</a:t>
                      </a:r>
                      <a:r>
                        <a:rPr lang="en-US" dirty="0" smtClean="0">
                          <a:latin typeface="+mj-lt"/>
                        </a:rPr>
                        <a:t>, </a:t>
                      </a:r>
                      <a:r>
                        <a:rPr lang="en-US" dirty="0" err="1" smtClean="0">
                          <a:latin typeface="+mj-lt"/>
                        </a:rPr>
                        <a:t>SetMute</a:t>
                      </a:r>
                      <a:r>
                        <a:rPr lang="en-US" dirty="0" smtClean="0">
                          <a:latin typeface="+mj-lt"/>
                        </a:rPr>
                        <a:t> (a subset of “Speaker” with no absolute volume,</a:t>
                      </a:r>
                      <a:r>
                        <a:rPr lang="en-US" baseline="0" dirty="0" smtClean="0">
                          <a:latin typeface="+mj-lt"/>
                        </a:rPr>
                        <a:t> for when range of volume is not known).</a:t>
                      </a:r>
                      <a:endParaRPr lang="en-US" dirty="0" smtClean="0">
                        <a:latin typeface="+mj-lt"/>
                      </a:endParaRPr>
                    </a:p>
                  </a:txBody>
                  <a:tcPr/>
                </a:tc>
              </a:tr>
              <a:tr h="381914">
                <a:tc>
                  <a:txBody>
                    <a:bodyPr/>
                    <a:lstStyle/>
                    <a:p>
                      <a:r>
                        <a:rPr lang="en-US" dirty="0" err="1" smtClean="0">
                          <a:latin typeface="+mj-lt"/>
                        </a:rPr>
                        <a:t>CameraStreamController</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Start and stop streaming</a:t>
                      </a:r>
                      <a:r>
                        <a:rPr lang="en-US" baseline="0" dirty="0" smtClean="0">
                          <a:latin typeface="+mj-lt"/>
                        </a:rPr>
                        <a:t> video</a:t>
                      </a:r>
                      <a:endParaRPr lang="en-US" dirty="0" smtClean="0">
                        <a:latin typeface="+mj-lt"/>
                      </a:endParaRPr>
                    </a:p>
                  </a:txBody>
                  <a:tcPr/>
                </a:tc>
              </a:tr>
            </a:tbl>
          </a:graphicData>
        </a:graphic>
      </p:graphicFrame>
    </p:spTree>
    <p:extLst>
      <p:ext uri="{BB962C8B-B14F-4D97-AF65-F5344CB8AC3E}">
        <p14:creationId xmlns:p14="http://schemas.microsoft.com/office/powerpoint/2010/main" val="30087179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33</a:t>
            </a:fld>
            <a:endParaRPr lang="en-US" sz="1067" b="0" i="0" u="none" strike="noStrike" cap="none">
              <a:solidFill>
                <a:srgbClr val="FFFFFF"/>
              </a:solidFill>
              <a:latin typeface="Arial"/>
              <a:ea typeface="Arial"/>
              <a:cs typeface="Arial"/>
              <a:sym typeface="Arial"/>
            </a:endParaRPr>
          </a:p>
        </p:txBody>
      </p:sp>
      <p:sp>
        <p:nvSpPr>
          <p:cNvPr id="4" name="Text Placeholder 3"/>
          <p:cNvSpPr>
            <a:spLocks noGrp="1"/>
          </p:cNvSpPr>
          <p:nvPr>
            <p:ph type="body" idx="1"/>
          </p:nvPr>
        </p:nvSpPr>
        <p:spPr>
          <a:xfrm>
            <a:off x="178019" y="780509"/>
            <a:ext cx="10972797" cy="5145741"/>
          </a:xfrm>
        </p:spPr>
        <p:txBody>
          <a:bodyPr/>
          <a:lstStyle/>
          <a:p>
            <a:r>
              <a:rPr lang="en-US" dirty="0" smtClean="0">
                <a:latin typeface="+mj-lt"/>
              </a:rPr>
              <a:t>Directives can also create messages corresponding to “system capabilities”.</a:t>
            </a:r>
          </a:p>
          <a:p>
            <a:endParaRPr lang="en-US" dirty="0">
              <a:latin typeface="+mj-lt"/>
            </a:endParaRPr>
          </a:p>
        </p:txBody>
      </p:sp>
      <p:sp>
        <p:nvSpPr>
          <p:cNvPr id="6" name="Title 5"/>
          <p:cNvSpPr>
            <a:spLocks noGrp="1"/>
          </p:cNvSpPr>
          <p:nvPr>
            <p:ph type="title"/>
          </p:nvPr>
        </p:nvSpPr>
        <p:spPr>
          <a:xfrm>
            <a:off x="178019" y="0"/>
            <a:ext cx="10794780" cy="780509"/>
          </a:xfrm>
        </p:spPr>
        <p:txBody>
          <a:bodyPr>
            <a:noAutofit/>
          </a:bodyPr>
          <a:lstStyle/>
          <a:p>
            <a:r>
              <a:rPr lang="en-US" sz="4400" b="1" dirty="0">
                <a:solidFill>
                  <a:schemeClr val="tx1"/>
                </a:solidFill>
                <a:latin typeface="+mn-lt"/>
              </a:rPr>
              <a:t>A</a:t>
            </a:r>
            <a:r>
              <a:rPr lang="en-US" sz="4400" b="1" dirty="0" smtClean="0">
                <a:solidFill>
                  <a:schemeClr val="tx1"/>
                </a:solidFill>
                <a:latin typeface="+mn-lt"/>
              </a:rPr>
              <a:t>VS Home Skill Semantics: System Messages</a:t>
            </a:r>
            <a:endParaRPr lang="en-US" sz="4400" b="1" dirty="0">
              <a:solidFill>
                <a:schemeClr val="tx1"/>
              </a:solidFill>
              <a:latin typeface="+mn-lt"/>
            </a:endParaRPr>
          </a:p>
        </p:txBody>
      </p:sp>
      <p:graphicFrame>
        <p:nvGraphicFramePr>
          <p:cNvPr id="8" name="Table 7"/>
          <p:cNvGraphicFramePr>
            <a:graphicFrameLocks noGrp="1"/>
          </p:cNvGraphicFramePr>
          <p:nvPr>
            <p:extLst>
              <p:ext uri="{D42A27DB-BD31-4B8C-83A1-F6EECF244321}">
                <p14:modId xmlns:p14="http://schemas.microsoft.com/office/powerpoint/2010/main" val="513578359"/>
              </p:ext>
            </p:extLst>
          </p:nvPr>
        </p:nvGraphicFramePr>
        <p:xfrm>
          <a:off x="356036" y="1422883"/>
          <a:ext cx="11281781" cy="4905182"/>
        </p:xfrm>
        <a:graphic>
          <a:graphicData uri="http://schemas.openxmlformats.org/drawingml/2006/table">
            <a:tbl>
              <a:tblPr firstRow="1" bandRow="1">
                <a:tableStyleId>{284E427A-3D55-4303-BF80-6455036E1DE7}</a:tableStyleId>
              </a:tblPr>
              <a:tblGrid>
                <a:gridCol w="4396780"/>
                <a:gridCol w="6885001"/>
              </a:tblGrid>
              <a:tr h="392045">
                <a:tc>
                  <a:txBody>
                    <a:bodyPr/>
                    <a:lstStyle/>
                    <a:p>
                      <a:r>
                        <a:rPr lang="en-US" dirty="0" smtClean="0">
                          <a:latin typeface="+mj-lt"/>
                        </a:rPr>
                        <a:t>Capability</a:t>
                      </a:r>
                      <a:endParaRPr lang="en-US" dirty="0">
                        <a:latin typeface="+mj-lt"/>
                      </a:endParaRPr>
                    </a:p>
                  </a:txBody>
                  <a:tcPr>
                    <a:solidFill>
                      <a:schemeClr val="tx2"/>
                    </a:solidFill>
                  </a:tcPr>
                </a:tc>
                <a:tc>
                  <a:txBody>
                    <a:bodyPr/>
                    <a:lstStyle/>
                    <a:p>
                      <a:r>
                        <a:rPr lang="en-US" dirty="0" smtClean="0">
                          <a:latin typeface="+mj-lt"/>
                        </a:rPr>
                        <a:t>Description</a:t>
                      </a:r>
                      <a:endParaRPr lang="en-US" dirty="0">
                        <a:latin typeface="+mj-lt"/>
                      </a:endParaRPr>
                    </a:p>
                  </a:txBody>
                  <a:tcPr>
                    <a:solidFill>
                      <a:schemeClr val="tx2"/>
                    </a:solidFill>
                  </a:tcPr>
                </a:tc>
              </a:tr>
              <a:tr h="384097">
                <a:tc>
                  <a:txBody>
                    <a:bodyPr/>
                    <a:lstStyle/>
                    <a:p>
                      <a:r>
                        <a:rPr lang="en-US" dirty="0" smtClean="0">
                          <a:latin typeface="+mj-lt"/>
                        </a:rPr>
                        <a:t>Discovery</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Every device:</a:t>
                      </a:r>
                      <a:r>
                        <a:rPr lang="en-US" baseline="0" dirty="0" smtClean="0">
                          <a:latin typeface="+mj-lt"/>
                        </a:rPr>
                        <a:t> reports i</a:t>
                      </a:r>
                      <a:r>
                        <a:rPr lang="en-US" dirty="0" smtClean="0">
                          <a:latin typeface="+mj-lt"/>
                        </a:rPr>
                        <a:t>nitial identification</a:t>
                      </a:r>
                      <a:r>
                        <a:rPr lang="en-US" baseline="0" dirty="0" smtClean="0">
                          <a:latin typeface="+mj-lt"/>
                        </a:rPr>
                        <a:t> and capabilities</a:t>
                      </a:r>
                      <a:endParaRPr lang="en-US" dirty="0" smtClean="0">
                        <a:latin typeface="+mj-lt"/>
                      </a:endParaRPr>
                    </a:p>
                  </a:txBody>
                  <a:tcPr/>
                </a:tc>
              </a:tr>
              <a:tr h="672169">
                <a:tc>
                  <a:txBody>
                    <a:bodyPr/>
                    <a:lstStyle/>
                    <a:p>
                      <a:r>
                        <a:rPr lang="en-US" dirty="0" smtClean="0">
                          <a:latin typeface="+mj-lt"/>
                        </a:rPr>
                        <a:t>Authorization</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latin typeface="+mj-lt"/>
                        </a:rPr>
                        <a:t>AcceptGrant</a:t>
                      </a:r>
                      <a:r>
                        <a:rPr lang="en-US" dirty="0" smtClean="0">
                          <a:latin typeface="+mj-lt"/>
                        </a:rPr>
                        <a:t>,</a:t>
                      </a:r>
                      <a:r>
                        <a:rPr lang="en-US" baseline="0" dirty="0" smtClean="0">
                          <a:latin typeface="+mj-lt"/>
                        </a:rPr>
                        <a:t> provides bearer token, currently only OAuth2.0 supported</a:t>
                      </a:r>
                      <a:endParaRPr lang="en-US" dirty="0" smtClean="0">
                        <a:latin typeface="+mj-lt"/>
                      </a:endParaRPr>
                    </a:p>
                  </a:txBody>
                  <a:tcPr/>
                </a:tc>
              </a:tr>
              <a:tr h="384097">
                <a:tc>
                  <a:txBody>
                    <a:bodyPr/>
                    <a:lstStyle/>
                    <a:p>
                      <a:r>
                        <a:rPr lang="en-US" dirty="0" smtClean="0">
                          <a:latin typeface="+mj-lt"/>
                        </a:rPr>
                        <a:t>Response</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Respond</a:t>
                      </a:r>
                      <a:r>
                        <a:rPr lang="en-US" baseline="0" dirty="0" smtClean="0">
                          <a:latin typeface="+mj-lt"/>
                        </a:rPr>
                        <a:t> to directive - success</a:t>
                      </a:r>
                      <a:endParaRPr lang="en-US" dirty="0" smtClean="0">
                        <a:latin typeface="+mj-lt"/>
                      </a:endParaRPr>
                    </a:p>
                  </a:txBody>
                  <a:tcPr/>
                </a:tc>
              </a:tr>
              <a:tr h="960242">
                <a:tc>
                  <a:txBody>
                    <a:bodyPr/>
                    <a:lstStyle/>
                    <a:p>
                      <a:r>
                        <a:rPr lang="en-US" dirty="0" err="1" smtClean="0">
                          <a:latin typeface="+mj-lt"/>
                        </a:rPr>
                        <a:t>ErrorResponse</a:t>
                      </a:r>
                      <a:endParaRPr lang="en-US"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mj-lt"/>
                        </a:rPr>
                        <a:t>Respond to directive</a:t>
                      </a:r>
                      <a:r>
                        <a:rPr lang="en-US" baseline="0" dirty="0" smtClean="0">
                          <a:latin typeface="+mj-lt"/>
                        </a:rPr>
                        <a:t> – error/failure, gives type of error, message for logging.  Errors can include system issues (</a:t>
                      </a:r>
                      <a:r>
                        <a:rPr lang="en-US" baseline="0" dirty="0" err="1" smtClean="0">
                          <a:latin typeface="+mj-lt"/>
                        </a:rPr>
                        <a:t>eg</a:t>
                      </a:r>
                      <a:r>
                        <a:rPr lang="en-US" baseline="0" dirty="0" smtClean="0">
                          <a:latin typeface="+mj-lt"/>
                        </a:rPr>
                        <a:t> connectivity) but also payload issues (value out of range).</a:t>
                      </a:r>
                      <a:endParaRPr lang="en-US" dirty="0" smtClean="0">
                        <a:latin typeface="+mj-lt"/>
                      </a:endParaRPr>
                    </a:p>
                  </a:txBody>
                  <a:tcPr/>
                </a:tc>
              </a:tr>
              <a:tr h="384097">
                <a:tc>
                  <a:txBody>
                    <a:bodyPr/>
                    <a:lstStyle/>
                    <a:p>
                      <a:r>
                        <a:rPr lang="en-US" dirty="0" err="1" smtClean="0">
                          <a:latin typeface="+mj-lt"/>
                        </a:rPr>
                        <a:t>ReportState</a:t>
                      </a:r>
                      <a:endParaRPr lang="en-US" dirty="0">
                        <a:latin typeface="+mj-lt"/>
                      </a:endParaRPr>
                    </a:p>
                  </a:txBody>
                  <a:tcPr/>
                </a:tc>
                <a:tc>
                  <a:txBody>
                    <a:bodyPr/>
                    <a:lstStyle/>
                    <a:p>
                      <a:r>
                        <a:rPr lang="en-US" dirty="0" smtClean="0">
                          <a:latin typeface="+mj-lt"/>
                        </a:rPr>
                        <a:t>Request state report</a:t>
                      </a:r>
                      <a:endParaRPr lang="en-US" dirty="0">
                        <a:latin typeface="+mj-lt"/>
                      </a:endParaRPr>
                    </a:p>
                  </a:txBody>
                  <a:tcPr/>
                </a:tc>
              </a:tr>
              <a:tr h="384097">
                <a:tc>
                  <a:txBody>
                    <a:bodyPr/>
                    <a:lstStyle/>
                    <a:p>
                      <a:r>
                        <a:rPr lang="en-US" dirty="0" err="1" smtClean="0">
                          <a:latin typeface="+mj-lt"/>
                        </a:rPr>
                        <a:t>StateReport</a:t>
                      </a:r>
                      <a:endParaRPr lang="en-US" dirty="0">
                        <a:latin typeface="+mj-lt"/>
                      </a:endParaRPr>
                    </a:p>
                  </a:txBody>
                  <a:tcPr/>
                </a:tc>
                <a:tc>
                  <a:txBody>
                    <a:bodyPr/>
                    <a:lstStyle/>
                    <a:p>
                      <a:r>
                        <a:rPr lang="en-US" dirty="0" smtClean="0">
                          <a:latin typeface="+mj-lt"/>
                        </a:rPr>
                        <a:t>Reply to state report</a:t>
                      </a:r>
                      <a:endParaRPr lang="en-US" dirty="0">
                        <a:latin typeface="+mj-lt"/>
                      </a:endParaRPr>
                    </a:p>
                  </a:txBody>
                  <a:tcPr/>
                </a:tc>
              </a:tr>
              <a:tr h="672169">
                <a:tc>
                  <a:txBody>
                    <a:bodyPr/>
                    <a:lstStyle/>
                    <a:p>
                      <a:r>
                        <a:rPr lang="en-US" dirty="0" err="1" smtClean="0">
                          <a:latin typeface="+mj-lt"/>
                        </a:rPr>
                        <a:t>Deferred</a:t>
                      </a:r>
                      <a:r>
                        <a:rPr lang="en-US" baseline="0" dirty="0" err="1" smtClean="0">
                          <a:latin typeface="+mj-lt"/>
                        </a:rPr>
                        <a:t>Response</a:t>
                      </a:r>
                      <a:endParaRPr lang="en-US" dirty="0">
                        <a:latin typeface="+mj-lt"/>
                      </a:endParaRPr>
                    </a:p>
                  </a:txBody>
                  <a:tcPr/>
                </a:tc>
                <a:tc>
                  <a:txBody>
                    <a:bodyPr/>
                    <a:lstStyle/>
                    <a:p>
                      <a:r>
                        <a:rPr lang="en-US" dirty="0" smtClean="0">
                          <a:latin typeface="+mj-lt"/>
                        </a:rPr>
                        <a:t>Used to</a:t>
                      </a:r>
                      <a:r>
                        <a:rPr lang="en-US" baseline="0" dirty="0" smtClean="0">
                          <a:latin typeface="+mj-lt"/>
                        </a:rPr>
                        <a:t> indicate that will respond asynchronously to request (typ. &gt;8s needed)</a:t>
                      </a:r>
                      <a:endParaRPr lang="en-US" dirty="0">
                        <a:latin typeface="+mj-lt"/>
                      </a:endParaRPr>
                    </a:p>
                  </a:txBody>
                  <a:tcPr/>
                </a:tc>
              </a:tr>
              <a:tr h="672169">
                <a:tc>
                  <a:txBody>
                    <a:bodyPr/>
                    <a:lstStyle/>
                    <a:p>
                      <a:r>
                        <a:rPr lang="en-US" dirty="0" err="1" smtClean="0">
                          <a:latin typeface="+mj-lt"/>
                        </a:rPr>
                        <a:t>EndPointHealth</a:t>
                      </a:r>
                      <a:endParaRPr lang="en-US" dirty="0">
                        <a:latin typeface="+mj-lt"/>
                      </a:endParaRPr>
                    </a:p>
                  </a:txBody>
                  <a:tcPr/>
                </a:tc>
                <a:tc>
                  <a:txBody>
                    <a:bodyPr/>
                    <a:lstStyle/>
                    <a:p>
                      <a:r>
                        <a:rPr lang="en-US" dirty="0" smtClean="0">
                          <a:latin typeface="+mj-lt"/>
                        </a:rPr>
                        <a:t>Check if physical</a:t>
                      </a:r>
                      <a:r>
                        <a:rPr lang="en-US" baseline="0" dirty="0" smtClean="0">
                          <a:latin typeface="+mj-lt"/>
                        </a:rPr>
                        <a:t> endpoint can be reached from cloud shadow.  Has associated Boolean property, “connectivity”</a:t>
                      </a:r>
                      <a:endParaRPr lang="en-US" dirty="0">
                        <a:latin typeface="+mj-lt"/>
                      </a:endParaRPr>
                    </a:p>
                  </a:txBody>
                  <a:tcPr/>
                </a:tc>
              </a:tr>
            </a:tbl>
          </a:graphicData>
        </a:graphic>
      </p:graphicFrame>
    </p:spTree>
    <p:extLst>
      <p:ext uri="{BB962C8B-B14F-4D97-AF65-F5344CB8AC3E}">
        <p14:creationId xmlns:p14="http://schemas.microsoft.com/office/powerpoint/2010/main" val="8092337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34</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a:xfrm>
            <a:off x="567559" y="1025811"/>
            <a:ext cx="11271292" cy="5697107"/>
          </a:xfrm>
        </p:spPr>
        <p:txBody>
          <a:bodyPr>
            <a:normAutofit/>
          </a:bodyPr>
          <a:lstStyle/>
          <a:p>
            <a:pPr marL="342900" indent="-342900">
              <a:buFont typeface="Arial" panose="020B0604020202020204" pitchFamily="34" charset="0"/>
              <a:buChar char="•"/>
            </a:pPr>
            <a:r>
              <a:rPr lang="en-US" sz="3200" dirty="0" smtClean="0">
                <a:solidFill>
                  <a:schemeClr val="accent2"/>
                </a:solidFill>
                <a:latin typeface="+mj-lt"/>
              </a:rPr>
              <a:t>Interoperability has significant business value in </a:t>
            </a:r>
            <a:r>
              <a:rPr lang="en-US" sz="3200" dirty="0" err="1" smtClean="0">
                <a:solidFill>
                  <a:schemeClr val="accent2"/>
                </a:solidFill>
                <a:latin typeface="+mj-lt"/>
              </a:rPr>
              <a:t>IoT</a:t>
            </a:r>
            <a:endParaRPr lang="en-US" sz="3200" dirty="0" smtClean="0">
              <a:solidFill>
                <a:schemeClr val="accent2"/>
              </a:solidFill>
              <a:latin typeface="+mj-lt"/>
            </a:endParaRPr>
          </a:p>
          <a:p>
            <a:pPr marL="342900" indent="-342900">
              <a:buFont typeface="Arial" panose="020B0604020202020204" pitchFamily="34" charset="0"/>
              <a:buChar char="•"/>
            </a:pPr>
            <a:r>
              <a:rPr lang="en-US" sz="3200" dirty="0" smtClean="0">
                <a:solidFill>
                  <a:schemeClr val="accent2"/>
                </a:solidFill>
                <a:latin typeface="+mj-lt"/>
              </a:rPr>
              <a:t>Semantically-annotated </a:t>
            </a:r>
            <a:r>
              <a:rPr lang="en-US" sz="3200" dirty="0" err="1" smtClean="0">
                <a:solidFill>
                  <a:schemeClr val="accent2"/>
                </a:solidFill>
                <a:latin typeface="+mj-lt"/>
              </a:rPr>
              <a:t>WoT</a:t>
            </a:r>
            <a:r>
              <a:rPr lang="en-US" sz="3200" dirty="0" smtClean="0">
                <a:solidFill>
                  <a:schemeClr val="accent2"/>
                </a:solidFill>
                <a:latin typeface="+mj-lt"/>
              </a:rPr>
              <a:t> TD supports interoperability</a:t>
            </a:r>
          </a:p>
          <a:p>
            <a:pPr marL="787400" lvl="1" indent="-342900">
              <a:buFont typeface="Arial" panose="020B0604020202020204" pitchFamily="34" charset="0"/>
              <a:buChar char="•"/>
            </a:pPr>
            <a:r>
              <a:rPr lang="en-US" sz="3200" dirty="0" smtClean="0">
                <a:latin typeface="+mj-lt"/>
              </a:rPr>
              <a:t>Thing Directory supports semantic Thing discovery</a:t>
            </a:r>
          </a:p>
          <a:p>
            <a:pPr marL="787400" lvl="1" indent="-342900">
              <a:buFont typeface="Arial" panose="020B0604020202020204" pitchFamily="34" charset="0"/>
              <a:buChar char="•"/>
            </a:pPr>
            <a:r>
              <a:rPr lang="en-US" sz="3200" dirty="0" smtClean="0">
                <a:latin typeface="+mj-lt"/>
              </a:rPr>
              <a:t>Once Things found, Thing Description describes how to connect</a:t>
            </a:r>
          </a:p>
          <a:p>
            <a:pPr marL="342900" indent="-342900">
              <a:buFont typeface="Arial" panose="020B0604020202020204" pitchFamily="34" charset="0"/>
              <a:buChar char="•"/>
            </a:pPr>
            <a:r>
              <a:rPr lang="en-US" sz="3200" dirty="0" smtClean="0">
                <a:solidFill>
                  <a:schemeClr val="accent2"/>
                </a:solidFill>
                <a:latin typeface="+mj-lt"/>
              </a:rPr>
              <a:t>WIP: Map AVS voice intents to semantic capabilities…</a:t>
            </a:r>
          </a:p>
          <a:p>
            <a:pPr marL="342900" indent="-342900">
              <a:buFont typeface="Arial" panose="020B0604020202020204" pitchFamily="34" charset="0"/>
              <a:buChar char="•"/>
            </a:pPr>
            <a:r>
              <a:rPr lang="en-US" sz="3200" i="1" dirty="0" smtClean="0">
                <a:solidFill>
                  <a:schemeClr val="accent2"/>
                </a:solidFill>
                <a:latin typeface="+mj-lt"/>
              </a:rPr>
              <a:t>We need to work though some concrete scenarios (POCs)</a:t>
            </a:r>
          </a:p>
          <a:p>
            <a:pPr marL="787400" lvl="1" indent="-342900">
              <a:buFont typeface="Arial" panose="020B0604020202020204" pitchFamily="34" charset="0"/>
              <a:buChar char="•"/>
            </a:pPr>
            <a:r>
              <a:rPr lang="en-US" sz="3200" dirty="0" smtClean="0">
                <a:latin typeface="+mj-lt"/>
              </a:rPr>
              <a:t>Ideally, include fog computing in system architecture</a:t>
            </a:r>
          </a:p>
        </p:txBody>
      </p:sp>
      <p:sp>
        <p:nvSpPr>
          <p:cNvPr id="4" name="Title 3"/>
          <p:cNvSpPr>
            <a:spLocks noGrp="1"/>
          </p:cNvSpPr>
          <p:nvPr>
            <p:ph type="title"/>
          </p:nvPr>
        </p:nvSpPr>
        <p:spPr>
          <a:xfrm>
            <a:off x="472966" y="85821"/>
            <a:ext cx="10600216" cy="853440"/>
          </a:xfrm>
        </p:spPr>
        <p:txBody>
          <a:bodyPr>
            <a:normAutofit/>
          </a:bodyPr>
          <a:lstStyle/>
          <a:p>
            <a:r>
              <a:rPr lang="en-US" sz="4400" b="1" dirty="0" smtClean="0">
                <a:solidFill>
                  <a:schemeClr val="tx1"/>
                </a:solidFill>
                <a:latin typeface="+mn-lt"/>
              </a:rPr>
              <a:t>Summary</a:t>
            </a:r>
            <a:endParaRPr lang="en-US" sz="4400" b="1" dirty="0">
              <a:solidFill>
                <a:schemeClr val="tx1"/>
              </a:solidFill>
              <a:latin typeface="+mn-lt"/>
            </a:endParaRPr>
          </a:p>
        </p:txBody>
      </p:sp>
    </p:spTree>
    <p:extLst>
      <p:ext uri="{BB962C8B-B14F-4D97-AF65-F5344CB8AC3E}">
        <p14:creationId xmlns:p14="http://schemas.microsoft.com/office/powerpoint/2010/main" val="290835341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marR="0" lvl="0" indent="0" algn="r" rtl="0">
              <a:lnSpc>
                <a:spcPct val="100000"/>
              </a:lnSpc>
              <a:spcBef>
                <a:spcPts val="0"/>
              </a:spcBef>
              <a:spcAft>
                <a:spcPts val="0"/>
              </a:spcAft>
              <a:buClr>
                <a:schemeClr val="lt1"/>
              </a:buClr>
              <a:buSzPct val="25000"/>
              <a:buFont typeface="Arial"/>
              <a:buNone/>
            </a:pPr>
            <a:fld id="{00000000-1234-1234-1234-123412341234}" type="slidenum">
              <a:rPr lang="en-US" sz="1067" b="0" i="0" u="none" strike="noStrike" cap="none" smtClean="0">
                <a:solidFill>
                  <a:schemeClr val="lt1"/>
                </a:solidFill>
                <a:latin typeface="Arial"/>
                <a:ea typeface="Arial"/>
                <a:cs typeface="Arial"/>
                <a:sym typeface="Arial"/>
              </a:rPr>
              <a:t>35</a:t>
            </a:fld>
            <a:endParaRPr lang="en-US" sz="1067" b="0" i="0" u="none" strike="noStrike" cap="none">
              <a:solidFill>
                <a:schemeClr val="lt1"/>
              </a:solidFill>
              <a:latin typeface="Arial"/>
              <a:ea typeface="Arial"/>
              <a:cs typeface="Arial"/>
              <a:sym typeface="Arial"/>
            </a:endParaRPr>
          </a:p>
        </p:txBody>
      </p:sp>
      <p:sp>
        <p:nvSpPr>
          <p:cNvPr id="3" name="Text Placeholder 2"/>
          <p:cNvSpPr>
            <a:spLocks noGrp="1"/>
          </p:cNvSpPr>
          <p:nvPr>
            <p:ph type="body" idx="1"/>
          </p:nvPr>
        </p:nvSpPr>
        <p:spPr/>
        <p:txBody>
          <a:bodyPr>
            <a:normAutofit lnSpcReduction="10000"/>
          </a:bodyPr>
          <a:lstStyle/>
          <a:p>
            <a:pPr marL="342900" indent="-342900">
              <a:buFont typeface="Arial" panose="020B0604020202020204" pitchFamily="34" charset="0"/>
              <a:buChar char="•"/>
            </a:pPr>
            <a:r>
              <a:rPr lang="en-US" dirty="0" smtClean="0">
                <a:latin typeface="+mj-lt"/>
              </a:rPr>
              <a:t>RDF: Resource Description Framework</a:t>
            </a:r>
          </a:p>
          <a:p>
            <a:pPr marL="787400" lvl="1" indent="-342900">
              <a:buFont typeface="Arial" panose="020B0604020202020204" pitchFamily="34" charset="0"/>
              <a:buChar char="•"/>
            </a:pPr>
            <a:r>
              <a:rPr lang="en-US" dirty="0" smtClean="0">
                <a:latin typeface="+mj-lt"/>
              </a:rPr>
              <a:t>General mechanisms for defining data semantics and vocabularies</a:t>
            </a:r>
          </a:p>
          <a:p>
            <a:pPr marL="787400" lvl="1" indent="-342900">
              <a:buFont typeface="Arial" panose="020B0604020202020204" pitchFamily="34" charset="0"/>
              <a:buChar char="•"/>
            </a:pPr>
            <a:r>
              <a:rPr lang="en-US" dirty="0" smtClean="0">
                <a:latin typeface="+mj-lt"/>
              </a:rPr>
              <a:t>Useful for working with metadata</a:t>
            </a:r>
          </a:p>
          <a:p>
            <a:pPr marL="342900" indent="-342900">
              <a:buFont typeface="Arial" panose="020B0604020202020204" pitchFamily="34" charset="0"/>
              <a:buChar char="•"/>
            </a:pPr>
            <a:r>
              <a:rPr lang="en-US" dirty="0" smtClean="0">
                <a:latin typeface="+mj-lt"/>
              </a:rPr>
              <a:t>SSNO: Semantic Sensor Network Ontology</a:t>
            </a:r>
          </a:p>
          <a:p>
            <a:pPr marL="787400" lvl="1" indent="-342900">
              <a:buFont typeface="Arial" panose="020B0604020202020204" pitchFamily="34" charset="0"/>
              <a:buChar char="•"/>
            </a:pPr>
            <a:r>
              <a:rPr lang="en-US" dirty="0" smtClean="0">
                <a:latin typeface="+mj-lt"/>
              </a:rPr>
              <a:t>Vocabularies (ontologies) and semantics for sensor data</a:t>
            </a:r>
          </a:p>
          <a:p>
            <a:pPr marL="342900" indent="-342900">
              <a:buFont typeface="Arial" panose="020B0604020202020204" pitchFamily="34" charset="0"/>
              <a:buChar char="•"/>
            </a:pPr>
            <a:r>
              <a:rPr lang="en-US" dirty="0" smtClean="0">
                <a:latin typeface="+mj-lt"/>
              </a:rPr>
              <a:t>JSON-LD: JSON (JavaScript Object Notation) Linked Data</a:t>
            </a:r>
          </a:p>
          <a:p>
            <a:pPr marL="787400" lvl="1" indent="-342900">
              <a:buFont typeface="Arial" panose="020B0604020202020204" pitchFamily="34" charset="0"/>
              <a:buChar char="•"/>
            </a:pPr>
            <a:r>
              <a:rPr lang="en-US" dirty="0" smtClean="0">
                <a:latin typeface="+mj-lt"/>
              </a:rPr>
              <a:t>Mechanism for encoding RDF in JSON, used for Thing Description serialization</a:t>
            </a:r>
          </a:p>
          <a:p>
            <a:pPr marL="342900" indent="-342900">
              <a:buFont typeface="Arial" panose="020B0604020202020204" pitchFamily="34" charset="0"/>
              <a:buChar char="•"/>
            </a:pPr>
            <a:r>
              <a:rPr lang="en-US" dirty="0">
                <a:latin typeface="+mj-lt"/>
              </a:rPr>
              <a:t>See </a:t>
            </a:r>
            <a:r>
              <a:rPr lang="en-US" dirty="0" smtClean="0">
                <a:latin typeface="+mj-lt"/>
              </a:rPr>
              <a:t>also:</a:t>
            </a:r>
          </a:p>
          <a:p>
            <a:pPr marL="787400" lvl="1" indent="-342900">
              <a:buFont typeface="Arial" panose="020B0604020202020204" pitchFamily="34" charset="0"/>
              <a:buChar char="•"/>
            </a:pPr>
            <a:r>
              <a:rPr lang="en-US" dirty="0" smtClean="0">
                <a:latin typeface="+mj-lt"/>
              </a:rPr>
              <a:t>iot.schema.org</a:t>
            </a:r>
            <a:r>
              <a:rPr lang="en-US" dirty="0">
                <a:latin typeface="+mj-lt"/>
              </a:rPr>
              <a:t>: Vocabularies and semantics for </a:t>
            </a:r>
            <a:r>
              <a:rPr lang="en-US" dirty="0" err="1" smtClean="0">
                <a:latin typeface="+mj-lt"/>
              </a:rPr>
              <a:t>IoT</a:t>
            </a:r>
            <a:r>
              <a:rPr lang="en-US" dirty="0" smtClean="0">
                <a:latin typeface="+mj-lt"/>
              </a:rPr>
              <a:t>, defined using RDF</a:t>
            </a:r>
            <a:endParaRPr lang="en-US" dirty="0">
              <a:latin typeface="+mj-lt"/>
            </a:endParaRPr>
          </a:p>
          <a:p>
            <a:pPr marL="787400" lvl="1" indent="-342900">
              <a:buFont typeface="Arial" panose="020B0604020202020204" pitchFamily="34" charset="0"/>
              <a:buChar char="•"/>
            </a:pPr>
            <a:endParaRPr lang="en-US" dirty="0" smtClean="0"/>
          </a:p>
          <a:p>
            <a:endParaRPr lang="en-US" dirty="0"/>
          </a:p>
        </p:txBody>
      </p:sp>
      <p:sp>
        <p:nvSpPr>
          <p:cNvPr id="5" name="Shape 512"/>
          <p:cNvSpPr txBox="1">
            <a:spLocks/>
          </p:cNvSpPr>
          <p:nvPr/>
        </p:nvSpPr>
        <p:spPr>
          <a:xfrm>
            <a:off x="2017141" y="170390"/>
            <a:ext cx="9113398" cy="84846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003C71"/>
              </a:buClr>
              <a:buFont typeface="Arial"/>
              <a:buNone/>
              <a:defRPr sz="3733" b="0" i="0" u="none" strike="noStrike" cap="none">
                <a:solidFill>
                  <a:srgbClr val="003C71"/>
                </a:solidFill>
                <a:latin typeface="Arial"/>
                <a:ea typeface="Arial"/>
                <a:cs typeface="Arial"/>
                <a:sym typeface="Arial"/>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pPr>
              <a:buClr>
                <a:srgbClr val="000000"/>
              </a:buClr>
              <a:buSzPct val="25000"/>
            </a:pPr>
            <a:r>
              <a:rPr lang="en-US" sz="4400" b="1" dirty="0" err="1" smtClean="0">
                <a:solidFill>
                  <a:schemeClr val="tx1"/>
                </a:solidFill>
                <a:latin typeface="+mn-lt"/>
              </a:rPr>
              <a:t>WoT</a:t>
            </a:r>
            <a:r>
              <a:rPr lang="en-US" sz="4400" b="1" dirty="0" smtClean="0">
                <a:solidFill>
                  <a:schemeClr val="tx1"/>
                </a:solidFill>
                <a:latin typeface="+mn-lt"/>
              </a:rPr>
              <a:t>: Related W3C Standards</a:t>
            </a:r>
            <a:endParaRPr lang="en-US" sz="4400" b="1" dirty="0">
              <a:solidFill>
                <a:schemeClr val="tx1"/>
              </a:solidFill>
              <a:latin typeface="+mn-lt"/>
            </a:endParaRPr>
          </a:p>
        </p:txBody>
      </p:sp>
      <p:pic>
        <p:nvPicPr>
          <p:cNvPr id="6" name="Shape 513" descr="1000px-W3C®_Icon.svg.png"/>
          <p:cNvPicPr preferRelativeResize="0"/>
          <p:nvPr/>
        </p:nvPicPr>
        <p:blipFill rotWithShape="1">
          <a:blip r:embed="rId2">
            <a:alphaModFix/>
          </a:blip>
          <a:srcRect/>
          <a:stretch/>
        </p:blipFill>
        <p:spPr>
          <a:xfrm>
            <a:off x="357668" y="0"/>
            <a:ext cx="1634924" cy="1113398"/>
          </a:xfrm>
          <a:prstGeom prst="rect">
            <a:avLst/>
          </a:prstGeom>
          <a:noFill/>
          <a:ln>
            <a:noFill/>
          </a:ln>
        </p:spPr>
      </p:pic>
    </p:spTree>
    <p:extLst>
      <p:ext uri="{BB962C8B-B14F-4D97-AF65-F5344CB8AC3E}">
        <p14:creationId xmlns:p14="http://schemas.microsoft.com/office/powerpoint/2010/main" val="193770861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2592" y="148589"/>
            <a:ext cx="9587690" cy="868681"/>
          </a:xfrm>
        </p:spPr>
        <p:txBody>
          <a:bodyPr anchor="ctr" anchorCtr="0">
            <a:normAutofit/>
          </a:bodyPr>
          <a:lstStyle/>
          <a:p>
            <a:r>
              <a:rPr lang="en-US" b="1" dirty="0" smtClean="0">
                <a:latin typeface="+mn-lt"/>
              </a:rPr>
              <a:t>Web </a:t>
            </a:r>
            <a:r>
              <a:rPr lang="en-US" b="1" dirty="0">
                <a:latin typeface="+mn-lt"/>
              </a:rPr>
              <a:t>of </a:t>
            </a:r>
            <a:r>
              <a:rPr lang="en-US" b="1" dirty="0" smtClean="0">
                <a:latin typeface="+mn-lt"/>
              </a:rPr>
              <a:t>Things: Resources </a:t>
            </a:r>
            <a:r>
              <a:rPr lang="en-US" b="1" dirty="0">
                <a:latin typeface="+mn-lt"/>
              </a:rPr>
              <a:t>and </a:t>
            </a:r>
            <a:r>
              <a:rPr lang="en-US" b="1" dirty="0" smtClean="0">
                <a:latin typeface="+mn-lt"/>
              </a:rPr>
              <a:t>Links</a:t>
            </a:r>
            <a:endParaRPr lang="en-US" b="1" dirty="0">
              <a:latin typeface="+mn-lt"/>
            </a:endParaRPr>
          </a:p>
        </p:txBody>
      </p:sp>
      <p:sp>
        <p:nvSpPr>
          <p:cNvPr id="3" name="Content Placeholder 2"/>
          <p:cNvSpPr>
            <a:spLocks noGrp="1"/>
          </p:cNvSpPr>
          <p:nvPr>
            <p:ph idx="1"/>
          </p:nvPr>
        </p:nvSpPr>
        <p:spPr>
          <a:xfrm>
            <a:off x="554569" y="1381436"/>
            <a:ext cx="11446931" cy="4866965"/>
          </a:xfrm>
        </p:spPr>
        <p:txBody>
          <a:bodyPr>
            <a:normAutofit fontScale="92500"/>
          </a:bodyPr>
          <a:lstStyle/>
          <a:p>
            <a:r>
              <a:rPr lang="en-US" dirty="0" smtClean="0">
                <a:latin typeface="+mj-lt"/>
              </a:rPr>
              <a:t>W3C: World Wide Web Consortium: </a:t>
            </a:r>
            <a:r>
              <a:rPr lang="en-US" dirty="0" smtClean="0">
                <a:latin typeface="+mj-lt"/>
                <a:hlinkClick r:id="rId2"/>
              </a:rPr>
              <a:t>https://www.w3.org</a:t>
            </a:r>
            <a:endParaRPr lang="en-US" dirty="0" smtClean="0">
              <a:latin typeface="+mj-lt"/>
            </a:endParaRPr>
          </a:p>
          <a:p>
            <a:r>
              <a:rPr lang="en-US" dirty="0" smtClean="0">
                <a:latin typeface="+mj-lt"/>
              </a:rPr>
              <a:t>Web of Things </a:t>
            </a:r>
            <a:r>
              <a:rPr lang="en-US" dirty="0">
                <a:latin typeface="+mj-lt"/>
              </a:rPr>
              <a:t>Interest Group: </a:t>
            </a:r>
            <a:r>
              <a:rPr lang="en-US" dirty="0">
                <a:latin typeface="+mj-lt"/>
                <a:hlinkClick r:id="rId3"/>
              </a:rPr>
              <a:t>https://www.w3.org/WoT/IG</a:t>
            </a:r>
            <a:r>
              <a:rPr lang="en-US" dirty="0" smtClean="0">
                <a:latin typeface="+mj-lt"/>
                <a:hlinkClick r:id="rId3"/>
              </a:rPr>
              <a:t>/</a:t>
            </a:r>
            <a:endParaRPr lang="en-US" dirty="0" smtClean="0">
              <a:latin typeface="+mj-lt"/>
            </a:endParaRPr>
          </a:p>
          <a:p>
            <a:pPr lvl="1"/>
            <a:r>
              <a:rPr lang="en-US" dirty="0" smtClean="0">
                <a:latin typeface="+mj-lt"/>
              </a:rPr>
              <a:t>Charter: Leverage web standards and technology to enable </a:t>
            </a:r>
            <a:r>
              <a:rPr lang="en-US" dirty="0" err="1" smtClean="0">
                <a:latin typeface="+mj-lt"/>
              </a:rPr>
              <a:t>IoT</a:t>
            </a:r>
            <a:r>
              <a:rPr lang="en-US" dirty="0" smtClean="0">
                <a:latin typeface="+mj-lt"/>
              </a:rPr>
              <a:t> interoperation</a:t>
            </a:r>
          </a:p>
          <a:p>
            <a:pPr lvl="1"/>
            <a:r>
              <a:rPr lang="en-US" dirty="0">
                <a:latin typeface="+mj-lt"/>
              </a:rPr>
              <a:t>Web architecture: </a:t>
            </a:r>
            <a:r>
              <a:rPr lang="en-US" dirty="0">
                <a:latin typeface="+mj-lt"/>
                <a:hlinkClick r:id="rId4"/>
              </a:rPr>
              <a:t>https://www.w3.org/standards/webarch</a:t>
            </a:r>
            <a:r>
              <a:rPr lang="en-US" dirty="0" smtClean="0">
                <a:latin typeface="+mj-lt"/>
                <a:hlinkClick r:id="rId4"/>
              </a:rPr>
              <a:t>/</a:t>
            </a:r>
            <a:endParaRPr lang="en-US" dirty="0" smtClean="0">
              <a:latin typeface="+mj-lt"/>
            </a:endParaRPr>
          </a:p>
          <a:p>
            <a:r>
              <a:rPr lang="en-US" dirty="0" smtClean="0">
                <a:latin typeface="+mj-lt"/>
              </a:rPr>
              <a:t>Web of Things Working Group in the W3C to develop standard recommendations:</a:t>
            </a:r>
          </a:p>
          <a:p>
            <a:pPr lvl="1"/>
            <a:r>
              <a:rPr lang="en-US" dirty="0">
                <a:latin typeface="+mj-lt"/>
                <a:hlinkClick r:id="rId5"/>
              </a:rPr>
              <a:t>https://</a:t>
            </a:r>
            <a:r>
              <a:rPr lang="en-US" dirty="0" smtClean="0">
                <a:latin typeface="+mj-lt"/>
                <a:hlinkClick r:id="rId5"/>
              </a:rPr>
              <a:t>www.w3.org/2016/09/wot-wg-charter.html</a:t>
            </a:r>
            <a:endParaRPr lang="en-US" dirty="0" smtClean="0">
              <a:latin typeface="+mj-lt"/>
            </a:endParaRPr>
          </a:p>
          <a:p>
            <a:pPr lvl="1"/>
            <a:r>
              <a:rPr lang="en-US" dirty="0">
                <a:latin typeface="+mj-lt"/>
              </a:rPr>
              <a:t>C</a:t>
            </a:r>
            <a:r>
              <a:rPr lang="en-US" dirty="0" smtClean="0">
                <a:latin typeface="+mj-lt"/>
              </a:rPr>
              <a:t>o-chairs</a:t>
            </a:r>
            <a:r>
              <a:rPr lang="en-US" dirty="0">
                <a:latin typeface="+mj-lt"/>
              </a:rPr>
              <a:t>: Matthias Kovatsch (Siemens), Kazuo </a:t>
            </a:r>
            <a:r>
              <a:rPr lang="en-US" dirty="0" err="1">
                <a:latin typeface="+mj-lt"/>
              </a:rPr>
              <a:t>Kajimoto</a:t>
            </a:r>
            <a:r>
              <a:rPr lang="en-US" dirty="0">
                <a:latin typeface="+mj-lt"/>
              </a:rPr>
              <a:t> (Panasonic), Michael McCool (Intel</a:t>
            </a:r>
            <a:r>
              <a:rPr lang="en-US" dirty="0" smtClean="0">
                <a:latin typeface="+mj-lt"/>
              </a:rPr>
              <a:t>)</a:t>
            </a:r>
          </a:p>
          <a:p>
            <a:pPr lvl="1"/>
            <a:r>
              <a:rPr lang="en-US" dirty="0" smtClean="0">
                <a:latin typeface="+mj-lt"/>
              </a:rPr>
              <a:t>White paper on </a:t>
            </a:r>
            <a:r>
              <a:rPr lang="en-US" dirty="0" err="1" smtClean="0">
                <a:latin typeface="+mj-lt"/>
              </a:rPr>
              <a:t>WoT</a:t>
            </a:r>
            <a:r>
              <a:rPr lang="en-US" dirty="0" smtClean="0">
                <a:latin typeface="+mj-lt"/>
              </a:rPr>
              <a:t> architecture: </a:t>
            </a:r>
            <a:r>
              <a:rPr lang="en-US" dirty="0">
                <a:latin typeface="+mj-lt"/>
                <a:hlinkClick r:id="rId6"/>
              </a:rPr>
              <a:t>http://</a:t>
            </a:r>
            <a:r>
              <a:rPr lang="en-US" dirty="0" smtClean="0">
                <a:latin typeface="+mj-lt"/>
                <a:hlinkClick r:id="rId6"/>
              </a:rPr>
              <a:t>w3c.github.io/wot/charters/wot-white-paper-2016.html</a:t>
            </a:r>
            <a:endParaRPr lang="en-US" dirty="0" smtClean="0">
              <a:latin typeface="+mj-lt"/>
            </a:endParaRPr>
          </a:p>
          <a:p>
            <a:r>
              <a:rPr lang="en-US" dirty="0" err="1" smtClean="0">
                <a:latin typeface="+mj-lt"/>
              </a:rPr>
              <a:t>WoT</a:t>
            </a:r>
            <a:r>
              <a:rPr lang="en-US" dirty="0" smtClean="0">
                <a:latin typeface="+mj-lt"/>
              </a:rPr>
              <a:t> </a:t>
            </a:r>
            <a:r>
              <a:rPr lang="en-US" dirty="0">
                <a:latin typeface="+mj-lt"/>
              </a:rPr>
              <a:t>current practices</a:t>
            </a:r>
            <a:r>
              <a:rPr lang="en-US" dirty="0" smtClean="0">
                <a:latin typeface="+mj-lt"/>
              </a:rPr>
              <a:t>: </a:t>
            </a:r>
            <a:r>
              <a:rPr lang="en-US" dirty="0" smtClean="0">
                <a:latin typeface="+mj-lt"/>
                <a:hlinkClick r:id="rId7"/>
              </a:rPr>
              <a:t>http</a:t>
            </a:r>
            <a:r>
              <a:rPr lang="en-US" dirty="0">
                <a:latin typeface="+mj-lt"/>
                <a:hlinkClick r:id="rId7"/>
              </a:rPr>
              <a:t>://</a:t>
            </a:r>
            <a:r>
              <a:rPr lang="en-US" dirty="0" smtClean="0">
                <a:latin typeface="+mj-lt"/>
                <a:hlinkClick r:id="rId7"/>
              </a:rPr>
              <a:t>w3c.github.io/wot/current-practices/wot-practices.html</a:t>
            </a:r>
            <a:endParaRPr lang="en-US" dirty="0" smtClean="0">
              <a:latin typeface="+mj-lt"/>
            </a:endParaRPr>
          </a:p>
          <a:p>
            <a:endParaRPr lang="en-US" dirty="0" smtClean="0">
              <a:latin typeface="+mj-lt"/>
            </a:endParaRPr>
          </a:p>
        </p:txBody>
      </p:sp>
      <p:sp>
        <p:nvSpPr>
          <p:cNvPr id="7" name="Slide Number Placeholder 2"/>
          <p:cNvSpPr>
            <a:spLocks noGrp="1"/>
          </p:cNvSpPr>
          <p:nvPr>
            <p:ph type="sldNum" sz="quarter" idx="12"/>
          </p:nvPr>
        </p:nvSpPr>
        <p:spPr>
          <a:xfrm>
            <a:off x="9163135" y="6432516"/>
            <a:ext cx="2844900" cy="365099"/>
          </a:xfrm>
        </p:spPr>
        <p:txBody>
          <a:bodyPr/>
          <a:lstStyle/>
          <a:p>
            <a:pPr marL="0" marR="0" lvl="0" indent="0" algn="r" rtl="0">
              <a:lnSpc>
                <a:spcPct val="100000"/>
              </a:lnSpc>
              <a:spcBef>
                <a:spcPts val="0"/>
              </a:spcBef>
              <a:spcAft>
                <a:spcPts val="0"/>
              </a:spcAft>
              <a:buClr>
                <a:srgbClr val="FFFFFF"/>
              </a:buClr>
              <a:buSzPct val="25000"/>
              <a:buFont typeface="Arial"/>
              <a:buNone/>
            </a:pPr>
            <a:fld id="{BAB7D3A3-7D03-46FD-A401-0B9F88503612}" type="slidenum">
              <a:rPr lang="en-US" sz="1067" b="0" i="0" u="none" strike="noStrike" cap="none" smtClean="0">
                <a:solidFill>
                  <a:srgbClr val="FFFFFF"/>
                </a:solidFill>
                <a:latin typeface="Arial"/>
                <a:ea typeface="Arial"/>
                <a:cs typeface="Arial"/>
                <a:sym typeface="Arial"/>
              </a:rPr>
              <a:t>36</a:t>
            </a:fld>
            <a:endParaRPr lang="en-US" sz="1067" b="0" i="0" u="none" strike="noStrike" cap="none" dirty="0">
              <a:solidFill>
                <a:srgbClr val="FFFFFF"/>
              </a:solidFill>
              <a:latin typeface="Arial"/>
              <a:ea typeface="Arial"/>
              <a:cs typeface="Arial"/>
              <a:sym typeface="Arial"/>
            </a:endParaRPr>
          </a:p>
        </p:txBody>
      </p:sp>
      <p:pic>
        <p:nvPicPr>
          <p:cNvPr id="6" name="Shape 513" descr="1000px-W3C®_Icon.svg.png"/>
          <p:cNvPicPr preferRelativeResize="0"/>
          <p:nvPr/>
        </p:nvPicPr>
        <p:blipFill rotWithShape="1">
          <a:blip r:embed="rId8">
            <a:alphaModFix/>
          </a:blip>
          <a:srcRect/>
          <a:stretch/>
        </p:blipFill>
        <p:spPr>
          <a:xfrm>
            <a:off x="357668" y="0"/>
            <a:ext cx="1634924" cy="1113398"/>
          </a:xfrm>
          <a:prstGeom prst="rect">
            <a:avLst/>
          </a:prstGeom>
          <a:noFill/>
          <a:ln>
            <a:noFill/>
          </a:ln>
        </p:spPr>
      </p:pic>
    </p:spTree>
    <p:extLst>
      <p:ext uri="{BB962C8B-B14F-4D97-AF65-F5344CB8AC3E}">
        <p14:creationId xmlns:p14="http://schemas.microsoft.com/office/powerpoint/2010/main" val="190822291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683728" y="5050753"/>
            <a:ext cx="2240480" cy="121810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5010617" y="5050753"/>
            <a:ext cx="2240480" cy="1218106"/>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p:nvSpPr>
        <p:spPr>
          <a:xfrm>
            <a:off x="7327218" y="5043316"/>
            <a:ext cx="2240480" cy="123298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9643819" y="5035879"/>
            <a:ext cx="2240480" cy="1240418"/>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356839" y="5043317"/>
            <a:ext cx="2240480" cy="1225542"/>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356839" y="3061012"/>
            <a:ext cx="11527460" cy="1895707"/>
          </a:xfrm>
          <a:prstGeom prst="rect">
            <a:avLst/>
          </a:prstGeom>
          <a:solidFill>
            <a:schemeClr val="accent1">
              <a:lumMod val="60000"/>
              <a:lumOff val="40000"/>
            </a:schemeClr>
          </a:solidFill>
          <a:ln w="57150">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356839" y="1560124"/>
            <a:ext cx="11527460" cy="141471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idx="1"/>
          </p:nvPr>
        </p:nvSpPr>
        <p:spPr>
          <a:xfrm>
            <a:off x="356839" y="945575"/>
            <a:ext cx="11527460" cy="5192529"/>
          </a:xfrm>
        </p:spPr>
        <p:txBody>
          <a:bodyPr>
            <a:normAutofit lnSpcReduction="10000"/>
          </a:bodyPr>
          <a:lstStyle/>
          <a:p>
            <a:r>
              <a:rPr lang="en-US" dirty="0" smtClean="0">
                <a:latin typeface="+mj-lt"/>
              </a:rPr>
              <a:t>Need to integrate </a:t>
            </a:r>
            <a:r>
              <a:rPr lang="en-US" i="1" dirty="0" smtClean="0">
                <a:latin typeface="+mj-lt"/>
              </a:rPr>
              <a:t>complementary</a:t>
            </a:r>
            <a:r>
              <a:rPr lang="en-US" dirty="0" smtClean="0">
                <a:latin typeface="+mj-lt"/>
              </a:rPr>
              <a:t> standards that promote </a:t>
            </a:r>
            <a:r>
              <a:rPr lang="en-US" i="1" dirty="0" smtClean="0">
                <a:latin typeface="+mj-lt"/>
              </a:rPr>
              <a:t>interoperability</a:t>
            </a:r>
          </a:p>
          <a:p>
            <a:pPr lvl="1" indent="0">
              <a:lnSpc>
                <a:spcPct val="110000"/>
              </a:lnSpc>
              <a:buNone/>
            </a:pPr>
            <a:r>
              <a:rPr lang="en-US" b="1" dirty="0" smtClean="0">
                <a:latin typeface="+mj-lt"/>
              </a:rPr>
              <a:t>Management Services</a:t>
            </a:r>
            <a:r>
              <a:rPr lang="en-US" dirty="0" smtClean="0">
                <a:latin typeface="+mj-lt"/>
              </a:rPr>
              <a:t> (ex: </a:t>
            </a:r>
            <a:r>
              <a:rPr lang="en-US" dirty="0" err="1" smtClean="0">
                <a:latin typeface="+mj-lt"/>
              </a:rPr>
              <a:t>OpenFog</a:t>
            </a:r>
            <a:r>
              <a:rPr lang="en-US" dirty="0" smtClean="0">
                <a:latin typeface="+mj-lt"/>
              </a:rPr>
              <a:t>) </a:t>
            </a:r>
          </a:p>
          <a:p>
            <a:pPr marL="1244599" lvl="2" indent="-342900">
              <a:buFont typeface="Arial" panose="020B0604020202020204" pitchFamily="34" charset="0"/>
              <a:buChar char="•"/>
            </a:pPr>
            <a:r>
              <a:rPr lang="en-US" dirty="0" smtClean="0">
                <a:solidFill>
                  <a:schemeClr val="accent5">
                    <a:lumMod val="50000"/>
                  </a:schemeClr>
                </a:solidFill>
                <a:latin typeface="+mj-lt"/>
              </a:rPr>
              <a:t>Defines platform for </a:t>
            </a:r>
            <a:r>
              <a:rPr lang="en-US" b="1" dirty="0" smtClean="0">
                <a:solidFill>
                  <a:srgbClr val="C00000"/>
                </a:solidFill>
                <a:latin typeface="+mj-lt"/>
              </a:rPr>
              <a:t>federated edge and cloud services</a:t>
            </a:r>
          </a:p>
          <a:p>
            <a:pPr marL="1244599" lvl="2" indent="-342900">
              <a:buFont typeface="Arial" panose="020B0604020202020204" pitchFamily="34" charset="0"/>
              <a:buChar char="•"/>
            </a:pPr>
            <a:r>
              <a:rPr lang="en-US" dirty="0" smtClean="0">
                <a:solidFill>
                  <a:schemeClr val="accent5">
                    <a:lumMod val="50000"/>
                  </a:schemeClr>
                </a:solidFill>
                <a:latin typeface="+mj-lt"/>
              </a:rPr>
              <a:t>Common services for discovery, security, monetization, updates, etc.</a:t>
            </a:r>
          </a:p>
          <a:p>
            <a:pPr lvl="1" indent="0">
              <a:lnSpc>
                <a:spcPct val="160000"/>
              </a:lnSpc>
              <a:buNone/>
            </a:pPr>
            <a:r>
              <a:rPr lang="en-US" b="1" dirty="0" smtClean="0">
                <a:latin typeface="+mj-lt"/>
              </a:rPr>
              <a:t>Metadata Standards</a:t>
            </a:r>
            <a:r>
              <a:rPr lang="en-US" dirty="0" smtClean="0">
                <a:latin typeface="+mj-lt"/>
              </a:rPr>
              <a:t> (ex: </a:t>
            </a:r>
            <a:r>
              <a:rPr lang="en-US" dirty="0" err="1" smtClean="0">
                <a:latin typeface="+mj-lt"/>
              </a:rPr>
              <a:t>WoT</a:t>
            </a:r>
            <a:r>
              <a:rPr lang="en-US" dirty="0" smtClean="0">
                <a:latin typeface="+mj-lt"/>
              </a:rPr>
              <a:t>, iotschema.org, Haystack, etc.)</a:t>
            </a:r>
          </a:p>
          <a:p>
            <a:pPr marL="1244599" lvl="2" indent="-342900">
              <a:buFont typeface="Arial" panose="020B0604020202020204" pitchFamily="34" charset="0"/>
              <a:buChar char="•"/>
            </a:pPr>
            <a:r>
              <a:rPr lang="en-US" dirty="0" smtClean="0">
                <a:solidFill>
                  <a:schemeClr val="accent5">
                    <a:lumMod val="50000"/>
                  </a:schemeClr>
                </a:solidFill>
                <a:latin typeface="+mj-lt"/>
              </a:rPr>
              <a:t>Enable cross-ecosystem </a:t>
            </a:r>
            <a:r>
              <a:rPr lang="en-US" dirty="0">
                <a:solidFill>
                  <a:schemeClr val="accent5">
                    <a:lumMod val="50000"/>
                  </a:schemeClr>
                </a:solidFill>
                <a:latin typeface="+mj-lt"/>
              </a:rPr>
              <a:t>service discovery and composition</a:t>
            </a:r>
          </a:p>
          <a:p>
            <a:pPr marL="1244599" lvl="2" indent="-342900">
              <a:buFont typeface="Arial" panose="020B0604020202020204" pitchFamily="34" charset="0"/>
              <a:buChar char="•"/>
            </a:pPr>
            <a:r>
              <a:rPr lang="en-US" b="1" dirty="0" smtClean="0">
                <a:solidFill>
                  <a:srgbClr val="C00000"/>
                </a:solidFill>
                <a:latin typeface="+mj-lt"/>
              </a:rPr>
              <a:t>Supports semantic interoperability</a:t>
            </a:r>
            <a:r>
              <a:rPr lang="en-US" b="1" dirty="0" smtClean="0">
                <a:solidFill>
                  <a:srgbClr val="FF0000"/>
                </a:solidFill>
                <a:latin typeface="+mj-lt"/>
              </a:rPr>
              <a:t> </a:t>
            </a:r>
            <a:r>
              <a:rPr lang="en-US" dirty="0" smtClean="0">
                <a:solidFill>
                  <a:schemeClr val="accent5">
                    <a:lumMod val="50000"/>
                  </a:schemeClr>
                </a:solidFill>
                <a:latin typeface="+mj-lt"/>
              </a:rPr>
              <a:t>which </a:t>
            </a:r>
            <a:r>
              <a:rPr lang="en-US" b="1" dirty="0" smtClean="0">
                <a:solidFill>
                  <a:srgbClr val="C00000"/>
                </a:solidFill>
                <a:latin typeface="+mj-lt"/>
              </a:rPr>
              <a:t>enhances usability </a:t>
            </a:r>
          </a:p>
          <a:p>
            <a:pPr marL="1244599" lvl="2" indent="-342900">
              <a:buFont typeface="Arial" panose="020B0604020202020204" pitchFamily="34" charset="0"/>
              <a:buChar char="•"/>
            </a:pPr>
            <a:endParaRPr lang="en-US" b="1" dirty="0">
              <a:solidFill>
                <a:srgbClr val="FF0000"/>
              </a:solidFill>
              <a:latin typeface="+mj-lt"/>
            </a:endParaRPr>
          </a:p>
          <a:p>
            <a:pPr lvl="1" indent="0">
              <a:buNone/>
            </a:pPr>
            <a:r>
              <a:rPr lang="en-US" b="1" dirty="0" smtClean="0">
                <a:latin typeface="+mj-lt"/>
              </a:rPr>
              <a:t>Device Standards</a:t>
            </a:r>
            <a:r>
              <a:rPr lang="en-US" b="1" dirty="0">
                <a:latin typeface="+mj-lt"/>
              </a:rPr>
              <a:t> </a:t>
            </a:r>
            <a:r>
              <a:rPr lang="en-US" dirty="0" smtClean="0">
                <a:latin typeface="+mj-lt"/>
              </a:rPr>
              <a:t>(ex: OCF, MQTT, LwM2M, AWS </a:t>
            </a:r>
            <a:r>
              <a:rPr lang="en-US" dirty="0" err="1" smtClean="0">
                <a:latin typeface="+mj-lt"/>
              </a:rPr>
              <a:t>IoT</a:t>
            </a:r>
            <a:r>
              <a:rPr lang="en-US" dirty="0" smtClean="0">
                <a:latin typeface="+mj-lt"/>
              </a:rPr>
              <a:t>, etc.)</a:t>
            </a:r>
          </a:p>
          <a:p>
            <a:pPr marL="1244599" lvl="2" indent="-342900">
              <a:buFont typeface="Arial" panose="020B0604020202020204" pitchFamily="34" charset="0"/>
              <a:buChar char="•"/>
            </a:pPr>
            <a:r>
              <a:rPr lang="en-US" dirty="0" smtClean="0">
                <a:solidFill>
                  <a:schemeClr val="accent5">
                    <a:lumMod val="50000"/>
                  </a:schemeClr>
                </a:solidFill>
                <a:latin typeface="+mj-lt"/>
              </a:rPr>
              <a:t>Define standard local interfaces for devices and services</a:t>
            </a:r>
          </a:p>
        </p:txBody>
      </p:sp>
      <p:sp>
        <p:nvSpPr>
          <p:cNvPr id="4" name="Title 3"/>
          <p:cNvSpPr>
            <a:spLocks noGrp="1"/>
          </p:cNvSpPr>
          <p:nvPr>
            <p:ph type="title"/>
          </p:nvPr>
        </p:nvSpPr>
        <p:spPr>
          <a:xfrm>
            <a:off x="356839" y="218209"/>
            <a:ext cx="10716343" cy="893618"/>
          </a:xfrm>
        </p:spPr>
        <p:txBody>
          <a:bodyPr>
            <a:normAutofit/>
          </a:bodyPr>
          <a:lstStyle/>
          <a:p>
            <a:r>
              <a:rPr lang="en-US" sz="4000" b="1" dirty="0" smtClean="0">
                <a:solidFill>
                  <a:schemeClr val="tx1"/>
                </a:solidFill>
                <a:latin typeface="+mn-lt"/>
              </a:rPr>
              <a:t>Ambient Standards Stack</a:t>
            </a:r>
            <a:endParaRPr lang="en-US" sz="4000" b="1" dirty="0">
              <a:solidFill>
                <a:schemeClr val="tx1"/>
              </a:solidFill>
              <a:latin typeface="+mn-lt"/>
            </a:endParaRPr>
          </a:p>
        </p:txBody>
      </p:sp>
    </p:spTree>
    <p:extLst>
      <p:ext uri="{BB962C8B-B14F-4D97-AF65-F5344CB8AC3E}">
        <p14:creationId xmlns:p14="http://schemas.microsoft.com/office/powerpoint/2010/main" val="185637567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normAutofit/>
          </a:bodyPr>
          <a:lstStyle/>
          <a:p>
            <a:r>
              <a:rPr lang="en-US" sz="5400" i="1" dirty="0" smtClean="0">
                <a:latin typeface="+mj-lt"/>
              </a:rPr>
              <a:t>What is interoperability?</a:t>
            </a:r>
            <a:endParaRPr lang="en-US" sz="5400" i="1" dirty="0">
              <a:latin typeface="+mj-lt"/>
            </a:endParaRPr>
          </a:p>
        </p:txBody>
      </p:sp>
      <p:sp>
        <p:nvSpPr>
          <p:cNvPr id="5" name="Slide Number Placeholder 2"/>
          <p:cNvSpPr>
            <a:spLocks noGrp="1"/>
          </p:cNvSpPr>
          <p:nvPr>
            <p:ph type="sldNum"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00000000-1234-1234-1234-123412341234}" type="slidenum">
              <a:rPr lang="en-US" sz="1067" b="0" i="0" u="none" strike="noStrike" cap="none" smtClean="0">
                <a:solidFill>
                  <a:srgbClr val="FFFFFF"/>
                </a:solidFill>
                <a:latin typeface="Arial"/>
                <a:ea typeface="Arial"/>
                <a:cs typeface="Arial"/>
                <a:sym typeface="Arial"/>
              </a:rPr>
              <a:t>4</a:t>
            </a:fld>
            <a:endParaRPr lang="en-US" sz="1067" b="0" i="0" u="none" strike="noStrike" cap="none" dirty="0">
              <a:solidFill>
                <a:srgbClr val="FFFFFF"/>
              </a:solidFill>
              <a:latin typeface="Arial"/>
              <a:ea typeface="Arial"/>
              <a:cs typeface="Arial"/>
              <a:sym typeface="Arial"/>
            </a:endParaRPr>
          </a:p>
        </p:txBody>
      </p:sp>
      <p:sp>
        <p:nvSpPr>
          <p:cNvPr id="4" name="Title 3"/>
          <p:cNvSpPr>
            <a:spLocks noGrp="1"/>
          </p:cNvSpPr>
          <p:nvPr>
            <p:ph type="title"/>
          </p:nvPr>
        </p:nvSpPr>
        <p:spPr/>
        <p:txBody>
          <a:bodyPr>
            <a:normAutofit/>
          </a:bodyPr>
          <a:lstStyle/>
          <a:p>
            <a:r>
              <a:rPr lang="en-US" sz="5400" b="1" dirty="0" smtClean="0">
                <a:solidFill>
                  <a:schemeClr val="tx1"/>
                </a:solidFill>
                <a:latin typeface="+mn-lt"/>
              </a:rPr>
              <a:t>What?</a:t>
            </a:r>
            <a:endParaRPr lang="en-US" sz="5400" b="1" dirty="0">
              <a:solidFill>
                <a:schemeClr val="tx1"/>
              </a:solidFill>
              <a:latin typeface="+mn-lt"/>
            </a:endParaRPr>
          </a:p>
        </p:txBody>
      </p:sp>
    </p:spTree>
    <p:extLst>
      <p:ext uri="{BB962C8B-B14F-4D97-AF65-F5344CB8AC3E}">
        <p14:creationId xmlns:p14="http://schemas.microsoft.com/office/powerpoint/2010/main" val="5576511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6" y="365125"/>
            <a:ext cx="10744194" cy="699173"/>
          </a:xfrm>
        </p:spPr>
        <p:txBody>
          <a:bodyPr>
            <a:normAutofit/>
          </a:bodyPr>
          <a:lstStyle/>
          <a:p>
            <a:r>
              <a:rPr lang="en-US" sz="4000" b="1" dirty="0" smtClean="0">
                <a:latin typeface="+mn-lt"/>
              </a:rPr>
              <a:t>Interoperability: What is it?</a:t>
            </a:r>
            <a:endParaRPr lang="en-US" sz="4000" b="1" dirty="0">
              <a:latin typeface="+mn-lt"/>
            </a:endParaRPr>
          </a:p>
        </p:txBody>
      </p:sp>
      <p:sp>
        <p:nvSpPr>
          <p:cNvPr id="3" name="Content Placeholder 2"/>
          <p:cNvSpPr>
            <a:spLocks noGrp="1"/>
          </p:cNvSpPr>
          <p:nvPr>
            <p:ph sz="half" idx="1"/>
          </p:nvPr>
        </p:nvSpPr>
        <p:spPr>
          <a:xfrm>
            <a:off x="609606" y="1204687"/>
            <a:ext cx="11190507" cy="5011274"/>
          </a:xfrm>
        </p:spPr>
        <p:txBody>
          <a:bodyPr>
            <a:normAutofit/>
          </a:bodyPr>
          <a:lstStyle/>
          <a:p>
            <a:r>
              <a:rPr lang="en-US" sz="3200" dirty="0" smtClean="0">
                <a:solidFill>
                  <a:schemeClr val="accent2"/>
                </a:solidFill>
                <a:latin typeface="+mj-lt"/>
              </a:rPr>
              <a:t>Two entities can be interfaced “directly”</a:t>
            </a:r>
          </a:p>
          <a:p>
            <a:pPr marL="757748" lvl="1" indent="-457189">
              <a:buFont typeface="Arial" panose="020B0604020202020204" pitchFamily="34" charset="0"/>
              <a:buChar char="•"/>
            </a:pPr>
            <a:r>
              <a:rPr lang="en-US" sz="2800" dirty="0" smtClean="0">
                <a:solidFill>
                  <a:schemeClr val="tx2"/>
                </a:solidFill>
                <a:latin typeface="+mj-lt"/>
              </a:rPr>
              <a:t>Web browser can access a web server and render content from it</a:t>
            </a:r>
          </a:p>
          <a:p>
            <a:pPr marL="987425" lvl="2" indent="-225425">
              <a:buFont typeface="Arial" panose="020B0604020202020204" pitchFamily="34" charset="0"/>
              <a:buChar char="•"/>
            </a:pPr>
            <a:r>
              <a:rPr lang="en-US" sz="2400" dirty="0" smtClean="0">
                <a:solidFill>
                  <a:schemeClr val="tx2"/>
                </a:solidFill>
                <a:latin typeface="+mj-lt"/>
              </a:rPr>
              <a:t>Despite my never having visited that site before</a:t>
            </a:r>
          </a:p>
          <a:p>
            <a:pPr marL="757748" lvl="1" indent="-457189">
              <a:buFont typeface="Arial" panose="020B0604020202020204" pitchFamily="34" charset="0"/>
              <a:buChar char="•"/>
            </a:pPr>
            <a:r>
              <a:rPr lang="en-US" sz="2800" dirty="0" smtClean="0">
                <a:solidFill>
                  <a:schemeClr val="tx2"/>
                </a:solidFill>
                <a:latin typeface="+mj-lt"/>
              </a:rPr>
              <a:t>I can plug my laptop into the wall to charge</a:t>
            </a:r>
          </a:p>
          <a:p>
            <a:pPr marL="757748" lvl="1" indent="-457189">
              <a:buFont typeface="Arial" panose="020B0604020202020204" pitchFamily="34" charset="0"/>
              <a:buChar char="•"/>
            </a:pPr>
            <a:r>
              <a:rPr lang="en-US" sz="2800" dirty="0" smtClean="0">
                <a:solidFill>
                  <a:schemeClr val="tx2"/>
                </a:solidFill>
                <a:latin typeface="+mj-lt"/>
              </a:rPr>
              <a:t>I can replace lightbulbs in my apartment</a:t>
            </a:r>
          </a:p>
          <a:p>
            <a:pPr marL="757748" lvl="1" indent="-457189">
              <a:buFont typeface="Arial" panose="020B0604020202020204" pitchFamily="34" charset="0"/>
              <a:buChar char="•"/>
            </a:pPr>
            <a:r>
              <a:rPr lang="en-US" sz="2800" dirty="0" smtClean="0">
                <a:solidFill>
                  <a:schemeClr val="tx2"/>
                </a:solidFill>
                <a:latin typeface="+mj-lt"/>
              </a:rPr>
              <a:t>I can buy bolts and nuts and expect them to work together</a:t>
            </a:r>
          </a:p>
          <a:p>
            <a:r>
              <a:rPr lang="en-US" sz="3200" dirty="0" smtClean="0">
                <a:solidFill>
                  <a:schemeClr val="accent2"/>
                </a:solidFill>
                <a:latin typeface="+mj-lt"/>
              </a:rPr>
              <a:t>For the </a:t>
            </a:r>
            <a:r>
              <a:rPr lang="en-US" sz="3200" dirty="0" err="1" smtClean="0">
                <a:solidFill>
                  <a:schemeClr val="accent2"/>
                </a:solidFill>
                <a:latin typeface="+mj-lt"/>
              </a:rPr>
              <a:t>IoT</a:t>
            </a:r>
            <a:r>
              <a:rPr lang="en-US" sz="3200" dirty="0" smtClean="0">
                <a:solidFill>
                  <a:schemeClr val="accent2"/>
                </a:solidFill>
                <a:latin typeface="+mj-lt"/>
              </a:rPr>
              <a:t>:</a:t>
            </a:r>
          </a:p>
          <a:p>
            <a:pPr marL="757748" lvl="1" indent="-457189">
              <a:buFont typeface="Arial" panose="020B0604020202020204" pitchFamily="34" charset="0"/>
              <a:buChar char="•"/>
            </a:pPr>
            <a:r>
              <a:rPr lang="en-US" sz="2800" dirty="0" smtClean="0">
                <a:solidFill>
                  <a:schemeClr val="tx2"/>
                </a:solidFill>
                <a:latin typeface="+mj-lt"/>
              </a:rPr>
              <a:t>I want to use devices (and data from those devices) from different manufacturers in the same system</a:t>
            </a:r>
          </a:p>
          <a:p>
            <a:pPr marL="757748" lvl="1" indent="-457189">
              <a:buFont typeface="Arial" panose="020B0604020202020204" pitchFamily="34" charset="0"/>
              <a:buChar char="•"/>
            </a:pPr>
            <a:endParaRPr lang="en-US" dirty="0" smtClean="0"/>
          </a:p>
          <a:p>
            <a:pPr marL="757748" lvl="1" indent="-457189">
              <a:buFont typeface="Arial" panose="020B0604020202020204" pitchFamily="34" charset="0"/>
              <a:buChar char="•"/>
            </a:pPr>
            <a:endParaRPr lang="en-US" dirty="0" smtClean="0"/>
          </a:p>
        </p:txBody>
      </p:sp>
      <p:sp>
        <p:nvSpPr>
          <p:cNvPr id="4" name="Slide Number Placeholder 2"/>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32E09397-A202-4E82-9DA7-FE632B2A8C1A}" type="slidenum">
              <a:rPr lang="en-US" sz="1067" b="0" i="0" u="none" strike="noStrike" cap="none" smtClean="0">
                <a:solidFill>
                  <a:srgbClr val="FFFFFF"/>
                </a:solidFill>
                <a:latin typeface="Arial"/>
                <a:ea typeface="Arial"/>
                <a:cs typeface="Arial"/>
                <a:sym typeface="Arial"/>
              </a:rPr>
              <a:t>5</a:t>
            </a:fld>
            <a:endParaRPr lang="en-US" sz="1067" b="0" i="0" u="none" strike="noStrike" cap="none" dirty="0">
              <a:solidFill>
                <a:srgbClr val="FFFFFF"/>
              </a:solidFill>
              <a:latin typeface="Arial"/>
              <a:ea typeface="Arial"/>
              <a:cs typeface="Arial"/>
              <a:sym typeface="Arial"/>
            </a:endParaRPr>
          </a:p>
        </p:txBody>
      </p:sp>
    </p:spTree>
    <p:extLst>
      <p:ext uri="{BB962C8B-B14F-4D97-AF65-F5344CB8AC3E}">
        <p14:creationId xmlns:p14="http://schemas.microsoft.com/office/powerpoint/2010/main" val="39117742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7483" y="365126"/>
            <a:ext cx="10746317" cy="720882"/>
          </a:xfrm>
        </p:spPr>
        <p:txBody>
          <a:bodyPr>
            <a:normAutofit/>
          </a:bodyPr>
          <a:lstStyle/>
          <a:p>
            <a:r>
              <a:rPr lang="en-US" sz="4000" b="1" dirty="0" smtClean="0">
                <a:latin typeface="+mn-lt"/>
              </a:rPr>
              <a:t>Levels of Interoperability</a:t>
            </a:r>
            <a:endParaRPr lang="en-US" sz="4000" b="1" dirty="0">
              <a:latin typeface="+mn-lt"/>
            </a:endParaRPr>
          </a:p>
        </p:txBody>
      </p:sp>
      <p:sp>
        <p:nvSpPr>
          <p:cNvPr id="8" name="Content Placeholder 7"/>
          <p:cNvSpPr>
            <a:spLocks noGrp="1"/>
          </p:cNvSpPr>
          <p:nvPr>
            <p:ph idx="1"/>
          </p:nvPr>
        </p:nvSpPr>
        <p:spPr>
          <a:xfrm>
            <a:off x="607483" y="1291771"/>
            <a:ext cx="11011493" cy="4934981"/>
          </a:xfrm>
        </p:spPr>
        <p:txBody>
          <a:bodyPr>
            <a:normAutofit fontScale="92500" lnSpcReduction="10000"/>
          </a:bodyPr>
          <a:lstStyle/>
          <a:p>
            <a:pPr marL="0" indent="0">
              <a:buNone/>
            </a:pPr>
            <a:r>
              <a:rPr lang="en-US" sz="3300" b="1" dirty="0" smtClean="0">
                <a:solidFill>
                  <a:schemeClr val="accent2"/>
                </a:solidFill>
                <a:latin typeface="+mj-lt"/>
              </a:rPr>
              <a:t>Semantic: </a:t>
            </a:r>
            <a:r>
              <a:rPr lang="en-US" sz="3300" i="1" dirty="0" smtClean="0">
                <a:solidFill>
                  <a:schemeClr val="accent2"/>
                </a:solidFill>
                <a:latin typeface="+mj-lt"/>
              </a:rPr>
              <a:t>Be able to decode the meaning of data.</a:t>
            </a:r>
          </a:p>
          <a:p>
            <a:pPr marL="757748" lvl="1" indent="-457189">
              <a:buFont typeface="Arial" panose="020B0604020202020204" pitchFamily="34" charset="0"/>
              <a:buChar char="•"/>
            </a:pPr>
            <a:r>
              <a:rPr lang="en-US" sz="2800" dirty="0" smtClean="0">
                <a:solidFill>
                  <a:schemeClr val="tx2"/>
                </a:solidFill>
                <a:latin typeface="+mj-lt"/>
              </a:rPr>
              <a:t>Convert to a representation that has tagged elements with identifiers, properties, and relationships using elements rooted in shared contexts, vocabularies, and ontologies.</a:t>
            </a:r>
          </a:p>
          <a:p>
            <a:pPr marL="0" indent="0">
              <a:buNone/>
            </a:pPr>
            <a:r>
              <a:rPr lang="en-US" sz="3300" b="1" dirty="0" smtClean="0">
                <a:solidFill>
                  <a:schemeClr val="accent2"/>
                </a:solidFill>
                <a:latin typeface="+mj-lt"/>
              </a:rPr>
              <a:t>Structural: </a:t>
            </a:r>
            <a:r>
              <a:rPr lang="en-US" sz="3300" i="1" dirty="0" smtClean="0">
                <a:solidFill>
                  <a:schemeClr val="accent2"/>
                </a:solidFill>
                <a:latin typeface="+mj-lt"/>
              </a:rPr>
              <a:t>Be able to decode the organization of data.</a:t>
            </a:r>
          </a:p>
          <a:p>
            <a:pPr marL="757748" lvl="1" indent="-457189">
              <a:buFont typeface="Arial" panose="020B0604020202020204" pitchFamily="34" charset="0"/>
              <a:buChar char="•"/>
            </a:pPr>
            <a:r>
              <a:rPr lang="en-US" sz="2800" dirty="0" smtClean="0">
                <a:solidFill>
                  <a:schemeClr val="tx2"/>
                </a:solidFill>
                <a:latin typeface="+mj-lt"/>
              </a:rPr>
              <a:t>Convert data into a set of common primitive types (numbers, characters, </a:t>
            </a:r>
            <a:r>
              <a:rPr lang="en-US" sz="2800" dirty="0" err="1" smtClean="0">
                <a:solidFill>
                  <a:schemeClr val="tx2"/>
                </a:solidFill>
                <a:latin typeface="+mj-lt"/>
              </a:rPr>
              <a:t>etc</a:t>
            </a:r>
            <a:r>
              <a:rPr lang="en-US" sz="2800" dirty="0" smtClean="0">
                <a:solidFill>
                  <a:schemeClr val="tx2"/>
                </a:solidFill>
                <a:latin typeface="+mj-lt"/>
              </a:rPr>
              <a:t>) structured with a set of organizational patterns (lists, sets, arrays, links, objects, tables, </a:t>
            </a:r>
            <a:r>
              <a:rPr lang="en-US" sz="2800" dirty="0" err="1" smtClean="0">
                <a:solidFill>
                  <a:schemeClr val="tx2"/>
                </a:solidFill>
                <a:latin typeface="+mj-lt"/>
              </a:rPr>
              <a:t>etc</a:t>
            </a:r>
            <a:r>
              <a:rPr lang="en-US" sz="2800" dirty="0" smtClean="0">
                <a:solidFill>
                  <a:schemeClr val="tx2"/>
                </a:solidFill>
                <a:latin typeface="+mj-lt"/>
              </a:rPr>
              <a:t>).</a:t>
            </a:r>
          </a:p>
          <a:p>
            <a:pPr marL="0" indent="0">
              <a:buNone/>
            </a:pPr>
            <a:r>
              <a:rPr lang="en-US" sz="3300" b="1" dirty="0" smtClean="0">
                <a:solidFill>
                  <a:schemeClr val="accent2"/>
                </a:solidFill>
                <a:latin typeface="+mj-lt"/>
              </a:rPr>
              <a:t>Syntactic: </a:t>
            </a:r>
            <a:r>
              <a:rPr lang="en-US" sz="3300" i="1" dirty="0" smtClean="0">
                <a:solidFill>
                  <a:schemeClr val="accent2"/>
                </a:solidFill>
                <a:latin typeface="+mj-lt"/>
              </a:rPr>
              <a:t>Be able to decode the encoding of data.</a:t>
            </a:r>
          </a:p>
          <a:p>
            <a:pPr marL="757748" lvl="1" indent="-457189">
              <a:buFont typeface="Arial" panose="020B0604020202020204" pitchFamily="34" charset="0"/>
              <a:buChar char="•"/>
            </a:pPr>
            <a:r>
              <a:rPr lang="en-US" sz="2600" dirty="0">
                <a:solidFill>
                  <a:schemeClr val="tx2"/>
                </a:solidFill>
                <a:latin typeface="+mj-lt"/>
              </a:rPr>
              <a:t>C</a:t>
            </a:r>
            <a:r>
              <a:rPr lang="en-US" sz="2600" dirty="0" smtClean="0">
                <a:solidFill>
                  <a:schemeClr val="tx2"/>
                </a:solidFill>
                <a:latin typeface="+mj-lt"/>
              </a:rPr>
              <a:t>onvert data in a consistent way between </a:t>
            </a:r>
            <a:r>
              <a:rPr lang="en-US" sz="2600" dirty="0">
                <a:solidFill>
                  <a:schemeClr val="tx2"/>
                </a:solidFill>
                <a:latin typeface="+mj-lt"/>
              </a:rPr>
              <a:t>a serialized (transmissible, storable) </a:t>
            </a:r>
            <a:r>
              <a:rPr lang="en-US" sz="2600" dirty="0" smtClean="0">
                <a:solidFill>
                  <a:schemeClr val="tx2"/>
                </a:solidFill>
                <a:latin typeface="+mj-lt"/>
              </a:rPr>
              <a:t>representation (</a:t>
            </a:r>
            <a:r>
              <a:rPr lang="en-US" sz="2600" dirty="0" err="1" smtClean="0">
                <a:solidFill>
                  <a:schemeClr val="tx2"/>
                </a:solidFill>
                <a:latin typeface="+mj-lt"/>
              </a:rPr>
              <a:t>eg</a:t>
            </a:r>
            <a:r>
              <a:rPr lang="en-US" sz="2600" dirty="0" smtClean="0">
                <a:solidFill>
                  <a:schemeClr val="tx2"/>
                </a:solidFill>
                <a:latin typeface="+mj-lt"/>
              </a:rPr>
              <a:t> a sequence of bytes) and</a:t>
            </a:r>
            <a:r>
              <a:rPr lang="en-US" sz="2600" dirty="0">
                <a:solidFill>
                  <a:schemeClr val="tx2"/>
                </a:solidFill>
                <a:latin typeface="+mj-lt"/>
              </a:rPr>
              <a:t> </a:t>
            </a:r>
            <a:r>
              <a:rPr lang="en-US" sz="2600" dirty="0" smtClean="0">
                <a:solidFill>
                  <a:schemeClr val="tx2"/>
                </a:solidFill>
                <a:latin typeface="+mj-lt"/>
              </a:rPr>
              <a:t>an internal data structure (</a:t>
            </a:r>
            <a:r>
              <a:rPr lang="en-US" sz="2600" dirty="0" err="1" smtClean="0">
                <a:solidFill>
                  <a:schemeClr val="tx2"/>
                </a:solidFill>
                <a:latin typeface="+mj-lt"/>
              </a:rPr>
              <a:t>eg</a:t>
            </a:r>
            <a:r>
              <a:rPr lang="en-US" sz="2600" dirty="0" smtClean="0">
                <a:solidFill>
                  <a:schemeClr val="tx2"/>
                </a:solidFill>
                <a:latin typeface="+mj-lt"/>
              </a:rPr>
              <a:t> a parse tree).</a:t>
            </a:r>
            <a:endParaRPr lang="en-US" sz="2600" dirty="0">
              <a:solidFill>
                <a:schemeClr val="tx2"/>
              </a:solidFill>
              <a:latin typeface="+mj-lt"/>
            </a:endParaRPr>
          </a:p>
          <a:p>
            <a:endParaRPr lang="en-US" sz="2400" dirty="0"/>
          </a:p>
        </p:txBody>
      </p:sp>
      <p:sp>
        <p:nvSpPr>
          <p:cNvPr id="5" name="Slide Number Placeholder 2"/>
          <p:cNvSpPr>
            <a:spLocks noGrp="1"/>
          </p:cNvSpPr>
          <p:nvPr>
            <p:ph type="sldNum" sz="quarter" idx="12"/>
          </p:nvPr>
        </p:nvSpPr>
        <p:spPr>
          <a:xfrm>
            <a:off x="9163135" y="6432516"/>
            <a:ext cx="2844900" cy="365099"/>
          </a:xfrm>
        </p:spPr>
        <p:txBody>
          <a:bodyPr/>
          <a:lstStyle/>
          <a:p>
            <a:pPr marL="0" marR="0" lvl="0" indent="0" algn="r" rtl="0">
              <a:lnSpc>
                <a:spcPct val="100000"/>
              </a:lnSpc>
              <a:spcBef>
                <a:spcPts val="0"/>
              </a:spcBef>
              <a:spcAft>
                <a:spcPts val="0"/>
              </a:spcAft>
              <a:buClr>
                <a:srgbClr val="FFFFFF"/>
              </a:buClr>
              <a:buSzPct val="25000"/>
              <a:buFont typeface="Arial"/>
              <a:buNone/>
            </a:pPr>
            <a:fld id="{8B33D4E1-D8CD-4B43-A3DA-47C47DD141C8}" type="slidenum">
              <a:rPr lang="en-US" sz="1067" b="0" i="0" u="none" strike="noStrike" cap="none" smtClean="0">
                <a:solidFill>
                  <a:srgbClr val="FFFFFF"/>
                </a:solidFill>
                <a:latin typeface="Arial"/>
                <a:ea typeface="Arial"/>
                <a:cs typeface="Arial"/>
                <a:sym typeface="Arial"/>
              </a:rPr>
              <a:t>6</a:t>
            </a:fld>
            <a:endParaRPr lang="en-US" sz="1067" b="0" i="0" u="none" strike="noStrike" cap="none" dirty="0">
              <a:solidFill>
                <a:srgbClr val="FFFFFF"/>
              </a:solidFill>
              <a:latin typeface="Arial"/>
              <a:ea typeface="Arial"/>
              <a:cs typeface="Arial"/>
              <a:sym typeface="Arial"/>
            </a:endParaRPr>
          </a:p>
        </p:txBody>
      </p:sp>
    </p:spTree>
    <p:extLst>
      <p:ext uri="{BB962C8B-B14F-4D97-AF65-F5344CB8AC3E}">
        <p14:creationId xmlns:p14="http://schemas.microsoft.com/office/powerpoint/2010/main" val="16482760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normAutofit/>
          </a:bodyPr>
          <a:lstStyle/>
          <a:p>
            <a:r>
              <a:rPr lang="en-US" sz="5400" i="1" dirty="0" smtClean="0">
                <a:latin typeface="+mj-lt"/>
              </a:rPr>
              <a:t>Why do we want interoperability?</a:t>
            </a:r>
            <a:endParaRPr lang="en-US" sz="5400" i="1" dirty="0">
              <a:latin typeface="+mj-lt"/>
            </a:endParaRPr>
          </a:p>
        </p:txBody>
      </p:sp>
      <p:sp>
        <p:nvSpPr>
          <p:cNvPr id="3" name="Slide Number Placeholder 2"/>
          <p:cNvSpPr>
            <a:spLocks noGrp="1"/>
          </p:cNvSpPr>
          <p:nvPr>
            <p:ph type="sldNum" idx="12"/>
          </p:nvPr>
        </p:nvSpPr>
        <p:spPr/>
        <p:txBody>
          <a:bodyPr/>
          <a:lstStyle/>
          <a:p>
            <a:pPr algn="r">
              <a:buClr>
                <a:srgbClr val="FFFFFF"/>
              </a:buClr>
              <a:buSzPct val="25000"/>
              <a:buFont typeface="Arial"/>
              <a:buNone/>
            </a:pPr>
            <a:fld id="{00000000-1234-1234-1234-123412341234}" type="slidenum">
              <a:rPr lang="en-US" sz="1067" smtClean="0">
                <a:solidFill>
                  <a:srgbClr val="FFFFFF"/>
                </a:solidFill>
              </a:rPr>
              <a:pPr algn="r">
                <a:buClr>
                  <a:srgbClr val="FFFFFF"/>
                </a:buClr>
                <a:buSzPct val="25000"/>
                <a:buFont typeface="Arial"/>
                <a:buNone/>
              </a:pPr>
              <a:t>7</a:t>
            </a:fld>
            <a:endParaRPr lang="en-US" sz="1067">
              <a:solidFill>
                <a:srgbClr val="FFFFFF"/>
              </a:solidFill>
            </a:endParaRPr>
          </a:p>
        </p:txBody>
      </p:sp>
      <p:sp>
        <p:nvSpPr>
          <p:cNvPr id="4" name="Title 3"/>
          <p:cNvSpPr>
            <a:spLocks noGrp="1"/>
          </p:cNvSpPr>
          <p:nvPr>
            <p:ph type="title"/>
          </p:nvPr>
        </p:nvSpPr>
        <p:spPr/>
        <p:txBody>
          <a:bodyPr>
            <a:normAutofit/>
          </a:bodyPr>
          <a:lstStyle/>
          <a:p>
            <a:r>
              <a:rPr lang="en-US" sz="5400" b="1" dirty="0" smtClean="0">
                <a:solidFill>
                  <a:schemeClr val="tx1"/>
                </a:solidFill>
                <a:latin typeface="+mn-lt"/>
              </a:rPr>
              <a:t>Why?</a:t>
            </a:r>
            <a:endParaRPr lang="en-US" sz="5400" b="1" dirty="0">
              <a:solidFill>
                <a:schemeClr val="tx1"/>
              </a:solidFill>
              <a:latin typeface="+mn-lt"/>
            </a:endParaRPr>
          </a:p>
        </p:txBody>
      </p:sp>
    </p:spTree>
    <p:extLst>
      <p:ext uri="{BB962C8B-B14F-4D97-AF65-F5344CB8AC3E}">
        <p14:creationId xmlns:p14="http://schemas.microsoft.com/office/powerpoint/2010/main" val="3575095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91" y="195404"/>
            <a:ext cx="10886209" cy="987258"/>
          </a:xfrm>
        </p:spPr>
        <p:txBody>
          <a:bodyPr/>
          <a:lstStyle/>
          <a:p>
            <a:r>
              <a:rPr lang="en-US" b="1" dirty="0" smtClean="0">
                <a:latin typeface="+mn-lt"/>
              </a:rPr>
              <a:t>Business Value of Interoperability</a:t>
            </a:r>
            <a:endParaRPr lang="en-US" b="1" dirty="0">
              <a:latin typeface="+mn-lt"/>
            </a:endParaRPr>
          </a:p>
        </p:txBody>
      </p:sp>
      <p:sp>
        <p:nvSpPr>
          <p:cNvPr id="3" name="Content Placeholder 2"/>
          <p:cNvSpPr>
            <a:spLocks noGrp="1"/>
          </p:cNvSpPr>
          <p:nvPr>
            <p:ph sz="half" idx="1"/>
          </p:nvPr>
        </p:nvSpPr>
        <p:spPr>
          <a:xfrm>
            <a:off x="609600" y="1257301"/>
            <a:ext cx="5384800" cy="4868864"/>
          </a:xfrm>
        </p:spPr>
        <p:txBody>
          <a:bodyPr/>
          <a:lstStyle/>
          <a:p>
            <a:r>
              <a:rPr lang="en-US" dirty="0" smtClean="0">
                <a:solidFill>
                  <a:schemeClr val="accent2">
                    <a:lumMod val="75000"/>
                  </a:schemeClr>
                </a:solidFill>
                <a:latin typeface="+mj-lt"/>
              </a:rPr>
              <a:t>“Interoperability </a:t>
            </a:r>
            <a:r>
              <a:rPr lang="en-US" dirty="0">
                <a:solidFill>
                  <a:schemeClr val="accent2">
                    <a:lumMod val="75000"/>
                  </a:schemeClr>
                </a:solidFill>
                <a:latin typeface="+mj-lt"/>
              </a:rPr>
              <a:t>between </a:t>
            </a:r>
            <a:r>
              <a:rPr lang="en-US" dirty="0" err="1">
                <a:solidFill>
                  <a:schemeClr val="accent2">
                    <a:lumMod val="75000"/>
                  </a:schemeClr>
                </a:solidFill>
                <a:latin typeface="+mj-lt"/>
              </a:rPr>
              <a:t>IoT</a:t>
            </a:r>
            <a:r>
              <a:rPr lang="en-US" dirty="0">
                <a:solidFill>
                  <a:schemeClr val="accent2">
                    <a:lumMod val="75000"/>
                  </a:schemeClr>
                </a:solidFill>
                <a:latin typeface="+mj-lt"/>
              </a:rPr>
              <a:t> systems is critically important to capturing maximum value; on average, interoperability is required for </a:t>
            </a:r>
            <a:r>
              <a:rPr lang="en-US" dirty="0" smtClean="0">
                <a:solidFill>
                  <a:schemeClr val="accent2">
                    <a:lumMod val="75000"/>
                  </a:schemeClr>
                </a:solidFill>
                <a:latin typeface="+mj-lt"/>
              </a:rPr>
              <a:t>40% </a:t>
            </a:r>
            <a:r>
              <a:rPr lang="en-US" dirty="0">
                <a:solidFill>
                  <a:schemeClr val="accent2">
                    <a:lumMod val="75000"/>
                  </a:schemeClr>
                </a:solidFill>
                <a:latin typeface="+mj-lt"/>
              </a:rPr>
              <a:t>of potential value across </a:t>
            </a:r>
            <a:r>
              <a:rPr lang="en-US" dirty="0" err="1">
                <a:solidFill>
                  <a:schemeClr val="accent2">
                    <a:lumMod val="75000"/>
                  </a:schemeClr>
                </a:solidFill>
                <a:latin typeface="+mj-lt"/>
              </a:rPr>
              <a:t>IoT</a:t>
            </a:r>
            <a:r>
              <a:rPr lang="en-US" dirty="0">
                <a:solidFill>
                  <a:schemeClr val="accent2">
                    <a:lumMod val="75000"/>
                  </a:schemeClr>
                </a:solidFill>
                <a:latin typeface="+mj-lt"/>
              </a:rPr>
              <a:t> applications and by nearly </a:t>
            </a:r>
            <a:r>
              <a:rPr lang="en-US" dirty="0" smtClean="0">
                <a:solidFill>
                  <a:schemeClr val="accent2">
                    <a:lumMod val="75000"/>
                  </a:schemeClr>
                </a:solidFill>
                <a:latin typeface="+mj-lt"/>
              </a:rPr>
              <a:t>60% </a:t>
            </a:r>
            <a:r>
              <a:rPr lang="en-US" dirty="0">
                <a:solidFill>
                  <a:schemeClr val="accent2">
                    <a:lumMod val="75000"/>
                  </a:schemeClr>
                </a:solidFill>
                <a:latin typeface="+mj-lt"/>
              </a:rPr>
              <a:t>in some settings.” </a:t>
            </a:r>
            <a:r>
              <a:rPr lang="en-US" dirty="0" smtClean="0">
                <a:solidFill>
                  <a:schemeClr val="accent2">
                    <a:lumMod val="75000"/>
                  </a:schemeClr>
                </a:solidFill>
                <a:latin typeface="+mj-lt"/>
              </a:rPr>
              <a:t>[</a:t>
            </a:r>
            <a:r>
              <a:rPr lang="en-US" dirty="0">
                <a:solidFill>
                  <a:schemeClr val="accent2">
                    <a:lumMod val="75000"/>
                  </a:schemeClr>
                </a:solidFill>
                <a:latin typeface="+mj-lt"/>
              </a:rPr>
              <a:t>+</a:t>
            </a:r>
            <a:r>
              <a:rPr lang="en-US" dirty="0" smtClean="0">
                <a:solidFill>
                  <a:schemeClr val="accent2">
                    <a:lumMod val="75000"/>
                  </a:schemeClr>
                </a:solidFill>
                <a:latin typeface="+mj-lt"/>
              </a:rPr>
              <a:t>$4.1B TAM by </a:t>
            </a:r>
            <a:r>
              <a:rPr lang="en-US" dirty="0">
                <a:solidFill>
                  <a:schemeClr val="accent2">
                    <a:lumMod val="75000"/>
                  </a:schemeClr>
                </a:solidFill>
                <a:latin typeface="+mj-lt"/>
              </a:rPr>
              <a:t>2025]</a:t>
            </a:r>
            <a:endParaRPr lang="en-US" dirty="0" smtClean="0">
              <a:solidFill>
                <a:schemeClr val="accent2">
                  <a:lumMod val="75000"/>
                </a:schemeClr>
              </a:solidFill>
              <a:latin typeface="+mj-lt"/>
            </a:endParaRPr>
          </a:p>
          <a:p>
            <a:r>
              <a:rPr lang="en-US" sz="2400" dirty="0">
                <a:latin typeface="+mj-lt"/>
              </a:rPr>
              <a:t>McKinsey &amp; </a:t>
            </a:r>
            <a:r>
              <a:rPr lang="en-US" sz="2400" dirty="0" smtClean="0">
                <a:latin typeface="+mj-lt"/>
              </a:rPr>
              <a:t>Company, </a:t>
            </a:r>
            <a:r>
              <a:rPr lang="en-US" sz="2400" i="1" dirty="0">
                <a:latin typeface="+mj-lt"/>
                <a:hlinkClick r:id="rId3"/>
              </a:rPr>
              <a:t>The Internet of Things: Mapping the Value Beyond the Hype</a:t>
            </a:r>
            <a:r>
              <a:rPr lang="en-US" sz="2400" dirty="0">
                <a:latin typeface="+mj-lt"/>
              </a:rPr>
              <a:t>, 2015 </a:t>
            </a:r>
          </a:p>
          <a:p>
            <a:endParaRPr lang="en-US" dirty="0" smtClean="0"/>
          </a:p>
        </p:txBody>
      </p:sp>
      <p:sp>
        <p:nvSpPr>
          <p:cNvPr id="18" name="Slide Number Placeholder 2"/>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C5AE76BC-867F-4677-9D14-7ABBFEEA9FA1}" type="slidenum">
              <a:rPr lang="en-US" sz="1067" b="0" i="0" u="none" strike="noStrike" cap="none" smtClean="0">
                <a:solidFill>
                  <a:srgbClr val="FFFFFF"/>
                </a:solidFill>
                <a:latin typeface="Arial"/>
                <a:ea typeface="Arial"/>
                <a:cs typeface="Arial"/>
                <a:sym typeface="Arial"/>
              </a:rPr>
              <a:t>8</a:t>
            </a:fld>
            <a:endParaRPr lang="en-US" sz="1067" b="0" i="0" u="none" strike="noStrike" cap="none" dirty="0">
              <a:solidFill>
                <a:srgbClr val="FFFFFF"/>
              </a:solidFill>
              <a:latin typeface="Arial"/>
              <a:ea typeface="Arial"/>
              <a:cs typeface="Arial"/>
              <a:sym typeface="Arial"/>
            </a:endParaRPr>
          </a:p>
        </p:txBody>
      </p:sp>
      <p:sp>
        <p:nvSpPr>
          <p:cNvPr id="8" name="TextBox 7"/>
          <p:cNvSpPr txBox="1"/>
          <p:nvPr/>
        </p:nvSpPr>
        <p:spPr>
          <a:xfrm>
            <a:off x="7238517" y="2190886"/>
            <a:ext cx="1505156" cy="738664"/>
          </a:xfrm>
          <a:prstGeom prst="rect">
            <a:avLst/>
          </a:prstGeom>
          <a:noFill/>
        </p:spPr>
        <p:txBody>
          <a:bodyPr wrap="none" rtlCol="0">
            <a:spAutoFit/>
          </a:bodyPr>
          <a:lstStyle/>
          <a:p>
            <a:r>
              <a:rPr lang="en-GB" dirty="0" smtClean="0">
                <a:solidFill>
                  <a:srgbClr val="FFFFFF"/>
                </a:solidFill>
              </a:rPr>
              <a:t>Outside </a:t>
            </a:r>
            <a:r>
              <a:rPr lang="mr-IN" dirty="0" smtClean="0">
                <a:solidFill>
                  <a:srgbClr val="FFFFFF"/>
                </a:solidFill>
              </a:rPr>
              <a:t>–</a:t>
            </a:r>
            <a:r>
              <a:rPr lang="en-GB" dirty="0" smtClean="0">
                <a:solidFill>
                  <a:srgbClr val="FFFFFF"/>
                </a:solidFill>
              </a:rPr>
              <a:t> logistics</a:t>
            </a:r>
            <a:br>
              <a:rPr lang="en-GB" dirty="0" smtClean="0">
                <a:solidFill>
                  <a:srgbClr val="FFFFFF"/>
                </a:solidFill>
              </a:rPr>
            </a:br>
            <a:r>
              <a:rPr lang="en-GB" dirty="0" smtClean="0">
                <a:solidFill>
                  <a:srgbClr val="FFFFFF"/>
                </a:solidFill>
              </a:rPr>
              <a:t>and navigation</a:t>
            </a:r>
            <a:br>
              <a:rPr lang="en-GB" dirty="0" smtClean="0">
                <a:solidFill>
                  <a:srgbClr val="FFFFFF"/>
                </a:solidFill>
              </a:rPr>
            </a:br>
            <a:r>
              <a:rPr lang="en-GB" dirty="0" smtClean="0">
                <a:solidFill>
                  <a:srgbClr val="FFFFFF"/>
                </a:solidFill>
              </a:rPr>
              <a:t>$560B </a:t>
            </a:r>
            <a:r>
              <a:rPr lang="en-GB" dirty="0">
                <a:solidFill>
                  <a:srgbClr val="FFFFFF"/>
                </a:solidFill>
              </a:rPr>
              <a:t>to </a:t>
            </a:r>
            <a:r>
              <a:rPr lang="en-GB" dirty="0" smtClean="0">
                <a:solidFill>
                  <a:srgbClr val="FFFFFF"/>
                </a:solidFill>
              </a:rPr>
              <a:t>$850B</a:t>
            </a:r>
            <a:endParaRPr lang="en-GB" dirty="0">
              <a:solidFill>
                <a:srgbClr val="FFFFFF"/>
              </a:solidFill>
            </a:endParaRPr>
          </a:p>
        </p:txBody>
      </p:sp>
      <p:sp>
        <p:nvSpPr>
          <p:cNvPr id="9" name="TextBox 8"/>
          <p:cNvSpPr txBox="1"/>
          <p:nvPr/>
        </p:nvSpPr>
        <p:spPr>
          <a:xfrm>
            <a:off x="8621811" y="3447778"/>
            <a:ext cx="2112822" cy="738664"/>
          </a:xfrm>
          <a:prstGeom prst="rect">
            <a:avLst/>
          </a:prstGeom>
          <a:noFill/>
        </p:spPr>
        <p:txBody>
          <a:bodyPr wrap="none" rtlCol="0">
            <a:spAutoFit/>
          </a:bodyPr>
          <a:lstStyle/>
          <a:p>
            <a:r>
              <a:rPr lang="en-GB" dirty="0" smtClean="0">
                <a:solidFill>
                  <a:srgbClr val="FFFFFF"/>
                </a:solidFill>
              </a:rPr>
              <a:t>Factories </a:t>
            </a:r>
            <a:r>
              <a:rPr lang="mr-IN" dirty="0" smtClean="0">
                <a:solidFill>
                  <a:srgbClr val="FFFFFF"/>
                </a:solidFill>
              </a:rPr>
              <a:t>–</a:t>
            </a:r>
            <a:r>
              <a:rPr lang="en-GB" dirty="0" smtClean="0">
                <a:solidFill>
                  <a:srgbClr val="FFFFFF"/>
                </a:solidFill>
              </a:rPr>
              <a:t> operations and</a:t>
            </a:r>
            <a:br>
              <a:rPr lang="en-GB" dirty="0" smtClean="0">
                <a:solidFill>
                  <a:srgbClr val="FFFFFF"/>
                </a:solidFill>
              </a:rPr>
            </a:br>
            <a:r>
              <a:rPr lang="en-GB" dirty="0" smtClean="0">
                <a:solidFill>
                  <a:srgbClr val="FFFFFF"/>
                </a:solidFill>
              </a:rPr>
              <a:t>equipment  optimisation</a:t>
            </a:r>
            <a:br>
              <a:rPr lang="en-GB" dirty="0" smtClean="0">
                <a:solidFill>
                  <a:srgbClr val="FFFFFF"/>
                </a:solidFill>
              </a:rPr>
            </a:br>
            <a:r>
              <a:rPr lang="en-GB" dirty="0" smtClean="0">
                <a:solidFill>
                  <a:srgbClr val="FFFFFF"/>
                </a:solidFill>
              </a:rPr>
              <a:t>$1.2T to $3.7T</a:t>
            </a:r>
            <a:endParaRPr lang="en-GB" dirty="0">
              <a:solidFill>
                <a:srgbClr val="FFFFFF"/>
              </a:solidFill>
            </a:endParaRPr>
          </a:p>
        </p:txBody>
      </p:sp>
      <p:sp>
        <p:nvSpPr>
          <p:cNvPr id="10" name="TextBox 9"/>
          <p:cNvSpPr txBox="1"/>
          <p:nvPr/>
        </p:nvSpPr>
        <p:spPr>
          <a:xfrm>
            <a:off x="7063708" y="4186442"/>
            <a:ext cx="1289135" cy="523220"/>
          </a:xfrm>
          <a:prstGeom prst="rect">
            <a:avLst/>
          </a:prstGeom>
          <a:noFill/>
        </p:spPr>
        <p:txBody>
          <a:bodyPr wrap="none" rtlCol="0">
            <a:spAutoFit/>
          </a:bodyPr>
          <a:lstStyle/>
          <a:p>
            <a:r>
              <a:rPr lang="en-GB" dirty="0" smtClean="0">
                <a:solidFill>
                  <a:srgbClr val="FFFFFF"/>
                </a:solidFill>
              </a:rPr>
              <a:t>Retail</a:t>
            </a:r>
            <a:br>
              <a:rPr lang="en-GB" dirty="0" smtClean="0">
                <a:solidFill>
                  <a:srgbClr val="FFFFFF"/>
                </a:solidFill>
              </a:rPr>
            </a:br>
            <a:r>
              <a:rPr lang="en-GB" dirty="0" smtClean="0">
                <a:solidFill>
                  <a:srgbClr val="FFFFFF"/>
                </a:solidFill>
              </a:rPr>
              <a:t>$170B </a:t>
            </a:r>
            <a:r>
              <a:rPr lang="en-GB" dirty="0">
                <a:solidFill>
                  <a:srgbClr val="FFFFFF"/>
                </a:solidFill>
              </a:rPr>
              <a:t>to </a:t>
            </a:r>
            <a:r>
              <a:rPr lang="en-GB" dirty="0" smtClean="0">
                <a:solidFill>
                  <a:srgbClr val="FFFFFF"/>
                </a:solidFill>
              </a:rPr>
              <a:t>$1.6T</a:t>
            </a:r>
            <a:endParaRPr lang="en-GB" dirty="0">
              <a:solidFill>
                <a:srgbClr val="FFFFFF"/>
              </a:solidFill>
            </a:endParaRPr>
          </a:p>
        </p:txBody>
      </p:sp>
      <p:sp>
        <p:nvSpPr>
          <p:cNvPr id="11" name="TextBox 10"/>
          <p:cNvSpPr txBox="1"/>
          <p:nvPr/>
        </p:nvSpPr>
        <p:spPr>
          <a:xfrm rot="351568">
            <a:off x="6668112" y="3116296"/>
            <a:ext cx="1208985" cy="461665"/>
          </a:xfrm>
          <a:prstGeom prst="rect">
            <a:avLst/>
          </a:prstGeom>
          <a:noFill/>
        </p:spPr>
        <p:txBody>
          <a:bodyPr wrap="none" rtlCol="0">
            <a:spAutoFit/>
          </a:bodyPr>
          <a:lstStyle/>
          <a:p>
            <a:r>
              <a:rPr lang="en-GB" sz="1200" dirty="0" smtClean="0">
                <a:solidFill>
                  <a:srgbClr val="FFFFFF"/>
                </a:solidFill>
              </a:rPr>
              <a:t>Health &amp; Fitness</a:t>
            </a:r>
            <a:br>
              <a:rPr lang="en-GB" sz="1200" dirty="0" smtClean="0">
                <a:solidFill>
                  <a:srgbClr val="FFFFFF"/>
                </a:solidFill>
              </a:rPr>
            </a:br>
            <a:r>
              <a:rPr lang="en-GB" sz="1200" dirty="0" smtClean="0">
                <a:solidFill>
                  <a:srgbClr val="FFFFFF"/>
                </a:solidFill>
              </a:rPr>
              <a:t>$200B </a:t>
            </a:r>
            <a:r>
              <a:rPr lang="en-GB" sz="1200" dirty="0">
                <a:solidFill>
                  <a:srgbClr val="FFFFFF"/>
                </a:solidFill>
              </a:rPr>
              <a:t>to $350B</a:t>
            </a:r>
          </a:p>
        </p:txBody>
      </p:sp>
      <p:sp>
        <p:nvSpPr>
          <p:cNvPr id="12" name="TextBox 11"/>
          <p:cNvSpPr txBox="1"/>
          <p:nvPr/>
        </p:nvSpPr>
        <p:spPr>
          <a:xfrm>
            <a:off x="8645652" y="1664622"/>
            <a:ext cx="749116" cy="646331"/>
          </a:xfrm>
          <a:prstGeom prst="rect">
            <a:avLst/>
          </a:prstGeom>
          <a:noFill/>
        </p:spPr>
        <p:txBody>
          <a:bodyPr wrap="none" rtlCol="0">
            <a:spAutoFit/>
          </a:bodyPr>
          <a:lstStyle/>
          <a:p>
            <a:r>
              <a:rPr lang="en-GB" sz="1200" dirty="0" smtClean="0">
                <a:solidFill>
                  <a:srgbClr val="FFFFFF"/>
                </a:solidFill>
              </a:rPr>
              <a:t>Home</a:t>
            </a:r>
            <a:br>
              <a:rPr lang="en-GB" sz="1200" dirty="0" smtClean="0">
                <a:solidFill>
                  <a:srgbClr val="FFFFFF"/>
                </a:solidFill>
              </a:rPr>
            </a:br>
            <a:r>
              <a:rPr lang="en-GB" sz="1200" dirty="0" smtClean="0">
                <a:solidFill>
                  <a:srgbClr val="FFFFFF"/>
                </a:solidFill>
              </a:rPr>
              <a:t>$200B to</a:t>
            </a:r>
            <a:br>
              <a:rPr lang="en-GB" sz="1200" dirty="0" smtClean="0">
                <a:solidFill>
                  <a:srgbClr val="FFFFFF"/>
                </a:solidFill>
              </a:rPr>
            </a:br>
            <a:r>
              <a:rPr lang="en-GB" sz="1200" dirty="0" smtClean="0">
                <a:solidFill>
                  <a:srgbClr val="FFFFFF"/>
                </a:solidFill>
              </a:rPr>
              <a:t>$350B</a:t>
            </a:r>
            <a:endParaRPr lang="en-GB" sz="1200" dirty="0">
              <a:solidFill>
                <a:srgbClr val="FFFFFF"/>
              </a:solidFill>
            </a:endParaRPr>
          </a:p>
        </p:txBody>
      </p:sp>
      <p:sp>
        <p:nvSpPr>
          <p:cNvPr id="13" name="TextBox 12"/>
          <p:cNvSpPr txBox="1"/>
          <p:nvPr/>
        </p:nvSpPr>
        <p:spPr>
          <a:xfrm rot="20189702">
            <a:off x="6699872" y="3631020"/>
            <a:ext cx="1181927" cy="461665"/>
          </a:xfrm>
          <a:prstGeom prst="rect">
            <a:avLst/>
          </a:prstGeom>
          <a:noFill/>
        </p:spPr>
        <p:txBody>
          <a:bodyPr wrap="none" rtlCol="0">
            <a:spAutoFit/>
          </a:bodyPr>
          <a:lstStyle/>
          <a:p>
            <a:r>
              <a:rPr lang="en-GB" sz="1200" dirty="0" smtClean="0">
                <a:solidFill>
                  <a:srgbClr val="FFFFFF"/>
                </a:solidFill>
              </a:rPr>
              <a:t>Worksites</a:t>
            </a:r>
            <a:br>
              <a:rPr lang="en-GB" sz="1200" dirty="0" smtClean="0">
                <a:solidFill>
                  <a:srgbClr val="FFFFFF"/>
                </a:solidFill>
              </a:rPr>
            </a:br>
            <a:r>
              <a:rPr lang="en-GB" sz="1200" dirty="0" smtClean="0">
                <a:solidFill>
                  <a:srgbClr val="FFFFFF"/>
                </a:solidFill>
              </a:rPr>
              <a:t>$160B </a:t>
            </a:r>
            <a:r>
              <a:rPr lang="en-GB" sz="1200" dirty="0">
                <a:solidFill>
                  <a:srgbClr val="FFFFFF"/>
                </a:solidFill>
              </a:rPr>
              <a:t>to </a:t>
            </a:r>
            <a:r>
              <a:rPr lang="en-GB" sz="1200" dirty="0" smtClean="0">
                <a:solidFill>
                  <a:srgbClr val="FFFFFF"/>
                </a:solidFill>
              </a:rPr>
              <a:t>$930B</a:t>
            </a:r>
            <a:endParaRPr lang="en-GB" sz="1200" dirty="0">
              <a:solidFill>
                <a:srgbClr val="FFFFFF"/>
              </a:solidFill>
            </a:endParaRPr>
          </a:p>
        </p:txBody>
      </p:sp>
      <p:sp>
        <p:nvSpPr>
          <p:cNvPr id="14" name="TextBox 13"/>
          <p:cNvSpPr txBox="1"/>
          <p:nvPr/>
        </p:nvSpPr>
        <p:spPr>
          <a:xfrm rot="17985473">
            <a:off x="8597576" y="1923257"/>
            <a:ext cx="1837494" cy="246221"/>
          </a:xfrm>
          <a:prstGeom prst="rect">
            <a:avLst/>
          </a:prstGeom>
          <a:noFill/>
        </p:spPr>
        <p:txBody>
          <a:bodyPr wrap="square" rtlCol="0">
            <a:spAutoFit/>
          </a:bodyPr>
          <a:lstStyle/>
          <a:p>
            <a:r>
              <a:rPr lang="en-GB" sz="1000" dirty="0" smtClean="0">
                <a:solidFill>
                  <a:srgbClr val="FFFFFF"/>
                </a:solidFill>
              </a:rPr>
              <a:t>Offices $70B </a:t>
            </a:r>
            <a:r>
              <a:rPr lang="en-GB" sz="1000" dirty="0">
                <a:solidFill>
                  <a:srgbClr val="FFFFFF"/>
                </a:solidFill>
              </a:rPr>
              <a:t>to </a:t>
            </a:r>
            <a:r>
              <a:rPr lang="en-GB" sz="1000" dirty="0" smtClean="0">
                <a:solidFill>
                  <a:srgbClr val="FFFFFF"/>
                </a:solidFill>
              </a:rPr>
              <a:t>$150B</a:t>
            </a:r>
            <a:endParaRPr lang="en-GB" sz="1000" dirty="0">
              <a:solidFill>
                <a:srgbClr val="FFFFFF"/>
              </a:solidFill>
            </a:endParaRPr>
          </a:p>
        </p:txBody>
      </p:sp>
      <p:sp>
        <p:nvSpPr>
          <p:cNvPr id="15" name="TextBox 14"/>
          <p:cNvSpPr txBox="1"/>
          <p:nvPr/>
        </p:nvSpPr>
        <p:spPr>
          <a:xfrm>
            <a:off x="7540041" y="1182661"/>
            <a:ext cx="2630848" cy="307777"/>
          </a:xfrm>
          <a:prstGeom prst="rect">
            <a:avLst/>
          </a:prstGeom>
          <a:noFill/>
        </p:spPr>
        <p:txBody>
          <a:bodyPr wrap="none" rtlCol="0">
            <a:spAutoFit/>
          </a:bodyPr>
          <a:lstStyle/>
          <a:p>
            <a:r>
              <a:rPr lang="en-US" b="1" dirty="0" smtClean="0"/>
              <a:t>$6.5 Trillion </a:t>
            </a:r>
            <a:r>
              <a:rPr lang="en-US" b="1" dirty="0"/>
              <a:t>per year in 2025 </a:t>
            </a:r>
          </a:p>
        </p:txBody>
      </p:sp>
      <p:sp>
        <p:nvSpPr>
          <p:cNvPr id="16" name="矩形 2"/>
          <p:cNvSpPr/>
          <p:nvPr/>
        </p:nvSpPr>
        <p:spPr>
          <a:xfrm>
            <a:off x="6674593" y="2993157"/>
            <a:ext cx="2180872" cy="738664"/>
          </a:xfrm>
          <a:prstGeom prst="rect">
            <a:avLst/>
          </a:prstGeom>
        </p:spPr>
        <p:txBody>
          <a:bodyPr wrap="square">
            <a:spAutoFit/>
          </a:bodyPr>
          <a:lstStyle/>
          <a:p>
            <a:pPr lvl="1"/>
            <a:r>
              <a:rPr lang="en-GB" altLang="zh-CN" b="1" dirty="0">
                <a:solidFill>
                  <a:srgbClr val="FFFFFF"/>
                </a:solidFill>
              </a:rPr>
              <a:t>Cities</a:t>
            </a:r>
            <a:r>
              <a:rPr lang="en-GB" altLang="zh-CN" dirty="0">
                <a:solidFill>
                  <a:srgbClr val="FFFFFF"/>
                </a:solidFill>
              </a:rPr>
              <a:t> </a:t>
            </a:r>
            <a:r>
              <a:rPr lang="mr-IN" altLang="zh-CN" dirty="0">
                <a:solidFill>
                  <a:srgbClr val="FFFFFF"/>
                </a:solidFill>
              </a:rPr>
              <a:t>–</a:t>
            </a:r>
            <a:r>
              <a:rPr lang="en-GB" altLang="zh-CN" dirty="0">
                <a:solidFill>
                  <a:srgbClr val="FFFFFF"/>
                </a:solidFill>
              </a:rPr>
              <a:t> public health and transportation $930B to $1.7T</a:t>
            </a:r>
          </a:p>
        </p:txBody>
      </p:sp>
      <p:sp>
        <p:nvSpPr>
          <p:cNvPr id="17" name="矩形 2"/>
          <p:cNvSpPr/>
          <p:nvPr/>
        </p:nvSpPr>
        <p:spPr>
          <a:xfrm rot="19618907">
            <a:off x="6943618" y="4406936"/>
            <a:ext cx="2137110" cy="646331"/>
          </a:xfrm>
          <a:prstGeom prst="rect">
            <a:avLst/>
          </a:prstGeom>
        </p:spPr>
        <p:txBody>
          <a:bodyPr wrap="square">
            <a:spAutoFit/>
          </a:bodyPr>
          <a:lstStyle/>
          <a:p>
            <a:pPr lvl="1"/>
            <a:r>
              <a:rPr lang="en-GB" altLang="zh-CN" sz="1200" b="1" dirty="0">
                <a:solidFill>
                  <a:srgbClr val="FFFFFF"/>
                </a:solidFill>
              </a:rPr>
              <a:t>Cities</a:t>
            </a:r>
            <a:r>
              <a:rPr lang="en-GB" altLang="zh-CN" sz="1200" dirty="0">
                <a:solidFill>
                  <a:srgbClr val="FFFFFF"/>
                </a:solidFill>
              </a:rPr>
              <a:t> </a:t>
            </a:r>
            <a:r>
              <a:rPr lang="mr-IN" altLang="zh-CN" sz="1200" dirty="0">
                <a:solidFill>
                  <a:srgbClr val="FFFFFF"/>
                </a:solidFill>
              </a:rPr>
              <a:t>–</a:t>
            </a:r>
            <a:r>
              <a:rPr lang="en-GB" altLang="zh-CN" sz="1200" dirty="0">
                <a:solidFill>
                  <a:srgbClr val="FFFFFF"/>
                </a:solidFill>
              </a:rPr>
              <a:t> public health and transportation $930B to $1.7T</a:t>
            </a:r>
          </a:p>
        </p:txBody>
      </p:sp>
      <p:graphicFrame>
        <p:nvGraphicFramePr>
          <p:cNvPr id="19" name="Chart 18"/>
          <p:cNvGraphicFramePr>
            <a:graphicFrameLocks/>
          </p:cNvGraphicFramePr>
          <p:nvPr/>
        </p:nvGraphicFramePr>
        <p:xfrm>
          <a:off x="5691286" y="1571804"/>
          <a:ext cx="6328358" cy="420664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667874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257301"/>
            <a:ext cx="5384800" cy="4868864"/>
          </a:xfrm>
        </p:spPr>
        <p:txBody>
          <a:bodyPr/>
          <a:lstStyle/>
          <a:p>
            <a:r>
              <a:rPr lang="en-US" dirty="0" smtClean="0">
                <a:solidFill>
                  <a:schemeClr val="accent2">
                    <a:lumMod val="75000"/>
                  </a:schemeClr>
                </a:solidFill>
                <a:latin typeface="+mj-lt"/>
              </a:rPr>
              <a:t>“Interoperability </a:t>
            </a:r>
            <a:r>
              <a:rPr lang="en-US" dirty="0">
                <a:solidFill>
                  <a:schemeClr val="accent2">
                    <a:lumMod val="75000"/>
                  </a:schemeClr>
                </a:solidFill>
                <a:latin typeface="+mj-lt"/>
              </a:rPr>
              <a:t>between </a:t>
            </a:r>
            <a:r>
              <a:rPr lang="en-US" dirty="0" err="1">
                <a:solidFill>
                  <a:schemeClr val="accent2">
                    <a:lumMod val="75000"/>
                  </a:schemeClr>
                </a:solidFill>
                <a:latin typeface="+mj-lt"/>
              </a:rPr>
              <a:t>IoT</a:t>
            </a:r>
            <a:r>
              <a:rPr lang="en-US" dirty="0">
                <a:solidFill>
                  <a:schemeClr val="accent2">
                    <a:lumMod val="75000"/>
                  </a:schemeClr>
                </a:solidFill>
                <a:latin typeface="+mj-lt"/>
              </a:rPr>
              <a:t> systems is critically important to capturing maximum value; on average, interoperability is required for </a:t>
            </a:r>
            <a:r>
              <a:rPr lang="en-US" dirty="0" smtClean="0">
                <a:solidFill>
                  <a:schemeClr val="accent2">
                    <a:lumMod val="75000"/>
                  </a:schemeClr>
                </a:solidFill>
                <a:latin typeface="+mj-lt"/>
              </a:rPr>
              <a:t>40% </a:t>
            </a:r>
            <a:r>
              <a:rPr lang="en-US" dirty="0">
                <a:solidFill>
                  <a:schemeClr val="accent2">
                    <a:lumMod val="75000"/>
                  </a:schemeClr>
                </a:solidFill>
                <a:latin typeface="+mj-lt"/>
              </a:rPr>
              <a:t>of potential value across </a:t>
            </a:r>
            <a:r>
              <a:rPr lang="en-US" dirty="0" err="1">
                <a:solidFill>
                  <a:schemeClr val="accent2">
                    <a:lumMod val="75000"/>
                  </a:schemeClr>
                </a:solidFill>
                <a:latin typeface="+mj-lt"/>
              </a:rPr>
              <a:t>IoT</a:t>
            </a:r>
            <a:r>
              <a:rPr lang="en-US" dirty="0">
                <a:solidFill>
                  <a:schemeClr val="accent2">
                    <a:lumMod val="75000"/>
                  </a:schemeClr>
                </a:solidFill>
                <a:latin typeface="+mj-lt"/>
              </a:rPr>
              <a:t> applications and by nearly </a:t>
            </a:r>
            <a:r>
              <a:rPr lang="en-US" dirty="0" smtClean="0">
                <a:solidFill>
                  <a:schemeClr val="accent2">
                    <a:lumMod val="75000"/>
                  </a:schemeClr>
                </a:solidFill>
                <a:latin typeface="+mj-lt"/>
              </a:rPr>
              <a:t>60% </a:t>
            </a:r>
            <a:r>
              <a:rPr lang="en-US" dirty="0">
                <a:solidFill>
                  <a:schemeClr val="accent2">
                    <a:lumMod val="75000"/>
                  </a:schemeClr>
                </a:solidFill>
                <a:latin typeface="+mj-lt"/>
              </a:rPr>
              <a:t>in some settings.” </a:t>
            </a:r>
            <a:r>
              <a:rPr lang="en-US" dirty="0" smtClean="0">
                <a:solidFill>
                  <a:schemeClr val="accent2">
                    <a:lumMod val="75000"/>
                  </a:schemeClr>
                </a:solidFill>
                <a:latin typeface="+mj-lt"/>
              </a:rPr>
              <a:t>[</a:t>
            </a:r>
            <a:r>
              <a:rPr lang="en-US" dirty="0">
                <a:solidFill>
                  <a:schemeClr val="accent2">
                    <a:lumMod val="75000"/>
                  </a:schemeClr>
                </a:solidFill>
                <a:latin typeface="+mj-lt"/>
              </a:rPr>
              <a:t>+</a:t>
            </a:r>
            <a:r>
              <a:rPr lang="en-US" dirty="0" smtClean="0">
                <a:solidFill>
                  <a:schemeClr val="accent2">
                    <a:lumMod val="75000"/>
                  </a:schemeClr>
                </a:solidFill>
                <a:latin typeface="+mj-lt"/>
              </a:rPr>
              <a:t>$4.1B TAM by </a:t>
            </a:r>
            <a:r>
              <a:rPr lang="en-US" dirty="0">
                <a:solidFill>
                  <a:schemeClr val="accent2">
                    <a:lumMod val="75000"/>
                  </a:schemeClr>
                </a:solidFill>
                <a:latin typeface="+mj-lt"/>
              </a:rPr>
              <a:t>2025]</a:t>
            </a:r>
            <a:endParaRPr lang="en-US" dirty="0" smtClean="0">
              <a:solidFill>
                <a:schemeClr val="accent2">
                  <a:lumMod val="75000"/>
                </a:schemeClr>
              </a:solidFill>
              <a:latin typeface="+mj-lt"/>
            </a:endParaRPr>
          </a:p>
          <a:p>
            <a:r>
              <a:rPr lang="en-US" sz="2400" dirty="0">
                <a:latin typeface="+mj-lt"/>
              </a:rPr>
              <a:t>McKinsey &amp; </a:t>
            </a:r>
            <a:r>
              <a:rPr lang="en-US" sz="2400" dirty="0" smtClean="0">
                <a:latin typeface="+mj-lt"/>
              </a:rPr>
              <a:t>Company, </a:t>
            </a:r>
            <a:r>
              <a:rPr lang="en-US" sz="2400" i="1" dirty="0">
                <a:latin typeface="+mj-lt"/>
                <a:hlinkClick r:id="rId3"/>
              </a:rPr>
              <a:t>The Internet of Things: Mapping the Value Beyond the Hype</a:t>
            </a:r>
            <a:r>
              <a:rPr lang="en-US" sz="2400" dirty="0">
                <a:latin typeface="+mj-lt"/>
              </a:rPr>
              <a:t>, 2015 </a:t>
            </a:r>
          </a:p>
          <a:p>
            <a:endParaRPr lang="en-US" dirty="0" smtClean="0"/>
          </a:p>
        </p:txBody>
      </p:sp>
      <p:sp>
        <p:nvSpPr>
          <p:cNvPr id="18" name="Slide Number Placeholder 2"/>
          <p:cNvSpPr>
            <a:spLocks noGrp="1"/>
          </p:cNvSpPr>
          <p:nvPr>
            <p:ph type="sldNum" sz="quarter" idx="12"/>
          </p:nvPr>
        </p:nvSpPr>
        <p:spPr/>
        <p:txBody>
          <a:bodyPr/>
          <a:lstStyle/>
          <a:p>
            <a:pPr marL="0" marR="0" lvl="0" indent="0" algn="r" rtl="0">
              <a:lnSpc>
                <a:spcPct val="100000"/>
              </a:lnSpc>
              <a:spcBef>
                <a:spcPts val="0"/>
              </a:spcBef>
              <a:spcAft>
                <a:spcPts val="0"/>
              </a:spcAft>
              <a:buClr>
                <a:srgbClr val="FFFFFF"/>
              </a:buClr>
              <a:buSzPct val="25000"/>
              <a:buFont typeface="Arial"/>
              <a:buNone/>
            </a:pPr>
            <a:fld id="{DC56B8D3-F843-49C8-8797-985E81C4A6F0}" type="slidenum">
              <a:rPr lang="en-US" sz="1067" b="0" i="0" u="none" strike="noStrike" cap="none" smtClean="0">
                <a:solidFill>
                  <a:srgbClr val="FFFFFF"/>
                </a:solidFill>
                <a:latin typeface="Arial"/>
                <a:ea typeface="Arial"/>
                <a:cs typeface="Arial"/>
                <a:sym typeface="Arial"/>
              </a:rPr>
              <a:t>9</a:t>
            </a:fld>
            <a:endParaRPr lang="en-US" sz="1067" b="0" i="0" u="none" strike="noStrike" cap="none" dirty="0">
              <a:solidFill>
                <a:srgbClr val="FFFFFF"/>
              </a:solidFill>
              <a:latin typeface="Arial"/>
              <a:ea typeface="Arial"/>
              <a:cs typeface="Arial"/>
              <a:sym typeface="Arial"/>
            </a:endParaRPr>
          </a:p>
        </p:txBody>
      </p:sp>
      <p:sp>
        <p:nvSpPr>
          <p:cNvPr id="8" name="TextBox 7"/>
          <p:cNvSpPr txBox="1"/>
          <p:nvPr/>
        </p:nvSpPr>
        <p:spPr>
          <a:xfrm>
            <a:off x="7238517" y="2190886"/>
            <a:ext cx="1505156" cy="738664"/>
          </a:xfrm>
          <a:prstGeom prst="rect">
            <a:avLst/>
          </a:prstGeom>
          <a:noFill/>
        </p:spPr>
        <p:txBody>
          <a:bodyPr wrap="none" rtlCol="0">
            <a:spAutoFit/>
          </a:bodyPr>
          <a:lstStyle/>
          <a:p>
            <a:r>
              <a:rPr lang="en-GB" dirty="0" smtClean="0">
                <a:solidFill>
                  <a:srgbClr val="FFFFFF"/>
                </a:solidFill>
              </a:rPr>
              <a:t>Outside </a:t>
            </a:r>
            <a:r>
              <a:rPr lang="mr-IN" dirty="0" smtClean="0">
                <a:solidFill>
                  <a:srgbClr val="FFFFFF"/>
                </a:solidFill>
              </a:rPr>
              <a:t>–</a:t>
            </a:r>
            <a:r>
              <a:rPr lang="en-GB" dirty="0" smtClean="0">
                <a:solidFill>
                  <a:srgbClr val="FFFFFF"/>
                </a:solidFill>
              </a:rPr>
              <a:t> logistics</a:t>
            </a:r>
            <a:br>
              <a:rPr lang="en-GB" dirty="0" smtClean="0">
                <a:solidFill>
                  <a:srgbClr val="FFFFFF"/>
                </a:solidFill>
              </a:rPr>
            </a:br>
            <a:r>
              <a:rPr lang="en-GB" dirty="0" smtClean="0">
                <a:solidFill>
                  <a:srgbClr val="FFFFFF"/>
                </a:solidFill>
              </a:rPr>
              <a:t>and navigation</a:t>
            </a:r>
            <a:br>
              <a:rPr lang="en-GB" dirty="0" smtClean="0">
                <a:solidFill>
                  <a:srgbClr val="FFFFFF"/>
                </a:solidFill>
              </a:rPr>
            </a:br>
            <a:r>
              <a:rPr lang="en-GB" dirty="0" smtClean="0">
                <a:solidFill>
                  <a:srgbClr val="FFFFFF"/>
                </a:solidFill>
              </a:rPr>
              <a:t>$560B </a:t>
            </a:r>
            <a:r>
              <a:rPr lang="en-GB" dirty="0">
                <a:solidFill>
                  <a:srgbClr val="FFFFFF"/>
                </a:solidFill>
              </a:rPr>
              <a:t>to </a:t>
            </a:r>
            <a:r>
              <a:rPr lang="en-GB" dirty="0" smtClean="0">
                <a:solidFill>
                  <a:srgbClr val="FFFFFF"/>
                </a:solidFill>
              </a:rPr>
              <a:t>$850B</a:t>
            </a:r>
            <a:endParaRPr lang="en-GB" dirty="0">
              <a:solidFill>
                <a:srgbClr val="FFFFFF"/>
              </a:solidFill>
            </a:endParaRPr>
          </a:p>
        </p:txBody>
      </p:sp>
      <p:sp>
        <p:nvSpPr>
          <p:cNvPr id="9" name="TextBox 8"/>
          <p:cNvSpPr txBox="1"/>
          <p:nvPr/>
        </p:nvSpPr>
        <p:spPr>
          <a:xfrm>
            <a:off x="8621811" y="3447778"/>
            <a:ext cx="2112822" cy="738664"/>
          </a:xfrm>
          <a:prstGeom prst="rect">
            <a:avLst/>
          </a:prstGeom>
          <a:noFill/>
        </p:spPr>
        <p:txBody>
          <a:bodyPr wrap="none" rtlCol="0">
            <a:spAutoFit/>
          </a:bodyPr>
          <a:lstStyle/>
          <a:p>
            <a:r>
              <a:rPr lang="en-GB" dirty="0" smtClean="0">
                <a:solidFill>
                  <a:srgbClr val="FFFFFF"/>
                </a:solidFill>
              </a:rPr>
              <a:t>Factories </a:t>
            </a:r>
            <a:r>
              <a:rPr lang="mr-IN" dirty="0" smtClean="0">
                <a:solidFill>
                  <a:srgbClr val="FFFFFF"/>
                </a:solidFill>
              </a:rPr>
              <a:t>–</a:t>
            </a:r>
            <a:r>
              <a:rPr lang="en-GB" dirty="0" smtClean="0">
                <a:solidFill>
                  <a:srgbClr val="FFFFFF"/>
                </a:solidFill>
              </a:rPr>
              <a:t> operations and</a:t>
            </a:r>
            <a:br>
              <a:rPr lang="en-GB" dirty="0" smtClean="0">
                <a:solidFill>
                  <a:srgbClr val="FFFFFF"/>
                </a:solidFill>
              </a:rPr>
            </a:br>
            <a:r>
              <a:rPr lang="en-GB" dirty="0" smtClean="0">
                <a:solidFill>
                  <a:srgbClr val="FFFFFF"/>
                </a:solidFill>
              </a:rPr>
              <a:t>equipment  optimisation</a:t>
            </a:r>
            <a:br>
              <a:rPr lang="en-GB" dirty="0" smtClean="0">
                <a:solidFill>
                  <a:srgbClr val="FFFFFF"/>
                </a:solidFill>
              </a:rPr>
            </a:br>
            <a:r>
              <a:rPr lang="en-GB" dirty="0" smtClean="0">
                <a:solidFill>
                  <a:srgbClr val="FFFFFF"/>
                </a:solidFill>
              </a:rPr>
              <a:t>$1.2T to $3.7T</a:t>
            </a:r>
            <a:endParaRPr lang="en-GB" dirty="0">
              <a:solidFill>
                <a:srgbClr val="FFFFFF"/>
              </a:solidFill>
            </a:endParaRPr>
          </a:p>
        </p:txBody>
      </p:sp>
      <p:sp>
        <p:nvSpPr>
          <p:cNvPr id="10" name="TextBox 9"/>
          <p:cNvSpPr txBox="1"/>
          <p:nvPr/>
        </p:nvSpPr>
        <p:spPr>
          <a:xfrm>
            <a:off x="7063708" y="4186442"/>
            <a:ext cx="1289135" cy="523220"/>
          </a:xfrm>
          <a:prstGeom prst="rect">
            <a:avLst/>
          </a:prstGeom>
          <a:noFill/>
        </p:spPr>
        <p:txBody>
          <a:bodyPr wrap="none" rtlCol="0">
            <a:spAutoFit/>
          </a:bodyPr>
          <a:lstStyle/>
          <a:p>
            <a:r>
              <a:rPr lang="en-GB" dirty="0" smtClean="0">
                <a:solidFill>
                  <a:srgbClr val="FFFFFF"/>
                </a:solidFill>
              </a:rPr>
              <a:t>Retail</a:t>
            </a:r>
            <a:br>
              <a:rPr lang="en-GB" dirty="0" smtClean="0">
                <a:solidFill>
                  <a:srgbClr val="FFFFFF"/>
                </a:solidFill>
              </a:rPr>
            </a:br>
            <a:r>
              <a:rPr lang="en-GB" dirty="0" smtClean="0">
                <a:solidFill>
                  <a:srgbClr val="FFFFFF"/>
                </a:solidFill>
              </a:rPr>
              <a:t>$170B </a:t>
            </a:r>
            <a:r>
              <a:rPr lang="en-GB" dirty="0">
                <a:solidFill>
                  <a:srgbClr val="FFFFFF"/>
                </a:solidFill>
              </a:rPr>
              <a:t>to </a:t>
            </a:r>
            <a:r>
              <a:rPr lang="en-GB" dirty="0" smtClean="0">
                <a:solidFill>
                  <a:srgbClr val="FFFFFF"/>
                </a:solidFill>
              </a:rPr>
              <a:t>$1.6T</a:t>
            </a:r>
            <a:endParaRPr lang="en-GB" dirty="0">
              <a:solidFill>
                <a:srgbClr val="FFFFFF"/>
              </a:solidFill>
            </a:endParaRPr>
          </a:p>
        </p:txBody>
      </p:sp>
      <p:sp>
        <p:nvSpPr>
          <p:cNvPr id="11" name="TextBox 10"/>
          <p:cNvSpPr txBox="1"/>
          <p:nvPr/>
        </p:nvSpPr>
        <p:spPr>
          <a:xfrm rot="351568">
            <a:off x="6668112" y="3116296"/>
            <a:ext cx="1208985" cy="461665"/>
          </a:xfrm>
          <a:prstGeom prst="rect">
            <a:avLst/>
          </a:prstGeom>
          <a:noFill/>
        </p:spPr>
        <p:txBody>
          <a:bodyPr wrap="none" rtlCol="0">
            <a:spAutoFit/>
          </a:bodyPr>
          <a:lstStyle/>
          <a:p>
            <a:r>
              <a:rPr lang="en-GB" sz="1200" dirty="0" smtClean="0">
                <a:solidFill>
                  <a:srgbClr val="FFFFFF"/>
                </a:solidFill>
              </a:rPr>
              <a:t>Health &amp; Fitness</a:t>
            </a:r>
            <a:br>
              <a:rPr lang="en-GB" sz="1200" dirty="0" smtClean="0">
                <a:solidFill>
                  <a:srgbClr val="FFFFFF"/>
                </a:solidFill>
              </a:rPr>
            </a:br>
            <a:r>
              <a:rPr lang="en-GB" sz="1200" dirty="0" smtClean="0">
                <a:solidFill>
                  <a:srgbClr val="FFFFFF"/>
                </a:solidFill>
              </a:rPr>
              <a:t>$200B </a:t>
            </a:r>
            <a:r>
              <a:rPr lang="en-GB" sz="1200" dirty="0">
                <a:solidFill>
                  <a:srgbClr val="FFFFFF"/>
                </a:solidFill>
              </a:rPr>
              <a:t>to $350B</a:t>
            </a:r>
          </a:p>
        </p:txBody>
      </p:sp>
      <p:sp>
        <p:nvSpPr>
          <p:cNvPr id="12" name="TextBox 11"/>
          <p:cNvSpPr txBox="1"/>
          <p:nvPr/>
        </p:nvSpPr>
        <p:spPr>
          <a:xfrm>
            <a:off x="8645652" y="1664622"/>
            <a:ext cx="749116" cy="646331"/>
          </a:xfrm>
          <a:prstGeom prst="rect">
            <a:avLst/>
          </a:prstGeom>
          <a:noFill/>
        </p:spPr>
        <p:txBody>
          <a:bodyPr wrap="none" rtlCol="0">
            <a:spAutoFit/>
          </a:bodyPr>
          <a:lstStyle/>
          <a:p>
            <a:r>
              <a:rPr lang="en-GB" sz="1200" dirty="0" smtClean="0">
                <a:solidFill>
                  <a:srgbClr val="FFFFFF"/>
                </a:solidFill>
              </a:rPr>
              <a:t>Home</a:t>
            </a:r>
            <a:br>
              <a:rPr lang="en-GB" sz="1200" dirty="0" smtClean="0">
                <a:solidFill>
                  <a:srgbClr val="FFFFFF"/>
                </a:solidFill>
              </a:rPr>
            </a:br>
            <a:r>
              <a:rPr lang="en-GB" sz="1200" dirty="0" smtClean="0">
                <a:solidFill>
                  <a:srgbClr val="FFFFFF"/>
                </a:solidFill>
              </a:rPr>
              <a:t>$200B to</a:t>
            </a:r>
            <a:br>
              <a:rPr lang="en-GB" sz="1200" dirty="0" smtClean="0">
                <a:solidFill>
                  <a:srgbClr val="FFFFFF"/>
                </a:solidFill>
              </a:rPr>
            </a:br>
            <a:r>
              <a:rPr lang="en-GB" sz="1200" dirty="0" smtClean="0">
                <a:solidFill>
                  <a:srgbClr val="FFFFFF"/>
                </a:solidFill>
              </a:rPr>
              <a:t>$350B</a:t>
            </a:r>
            <a:endParaRPr lang="en-GB" sz="1200" dirty="0">
              <a:solidFill>
                <a:srgbClr val="FFFFFF"/>
              </a:solidFill>
            </a:endParaRPr>
          </a:p>
        </p:txBody>
      </p:sp>
      <p:sp>
        <p:nvSpPr>
          <p:cNvPr id="13" name="TextBox 12"/>
          <p:cNvSpPr txBox="1"/>
          <p:nvPr/>
        </p:nvSpPr>
        <p:spPr>
          <a:xfrm rot="20189702">
            <a:off x="6699872" y="3631020"/>
            <a:ext cx="1181927" cy="461665"/>
          </a:xfrm>
          <a:prstGeom prst="rect">
            <a:avLst/>
          </a:prstGeom>
          <a:noFill/>
        </p:spPr>
        <p:txBody>
          <a:bodyPr wrap="none" rtlCol="0">
            <a:spAutoFit/>
          </a:bodyPr>
          <a:lstStyle/>
          <a:p>
            <a:r>
              <a:rPr lang="en-GB" sz="1200" dirty="0" smtClean="0">
                <a:solidFill>
                  <a:srgbClr val="FFFFFF"/>
                </a:solidFill>
              </a:rPr>
              <a:t>Worksites</a:t>
            </a:r>
            <a:br>
              <a:rPr lang="en-GB" sz="1200" dirty="0" smtClean="0">
                <a:solidFill>
                  <a:srgbClr val="FFFFFF"/>
                </a:solidFill>
              </a:rPr>
            </a:br>
            <a:r>
              <a:rPr lang="en-GB" sz="1200" dirty="0" smtClean="0">
                <a:solidFill>
                  <a:srgbClr val="FFFFFF"/>
                </a:solidFill>
              </a:rPr>
              <a:t>$160B </a:t>
            </a:r>
            <a:r>
              <a:rPr lang="en-GB" sz="1200" dirty="0">
                <a:solidFill>
                  <a:srgbClr val="FFFFFF"/>
                </a:solidFill>
              </a:rPr>
              <a:t>to </a:t>
            </a:r>
            <a:r>
              <a:rPr lang="en-GB" sz="1200" dirty="0" smtClean="0">
                <a:solidFill>
                  <a:srgbClr val="FFFFFF"/>
                </a:solidFill>
              </a:rPr>
              <a:t>$930B</a:t>
            </a:r>
            <a:endParaRPr lang="en-GB" sz="1200" dirty="0">
              <a:solidFill>
                <a:srgbClr val="FFFFFF"/>
              </a:solidFill>
            </a:endParaRPr>
          </a:p>
        </p:txBody>
      </p:sp>
      <p:sp>
        <p:nvSpPr>
          <p:cNvPr id="14" name="TextBox 13"/>
          <p:cNvSpPr txBox="1"/>
          <p:nvPr/>
        </p:nvSpPr>
        <p:spPr>
          <a:xfrm rot="17985473">
            <a:off x="8597576" y="1923257"/>
            <a:ext cx="1837494" cy="246221"/>
          </a:xfrm>
          <a:prstGeom prst="rect">
            <a:avLst/>
          </a:prstGeom>
          <a:noFill/>
        </p:spPr>
        <p:txBody>
          <a:bodyPr wrap="square" rtlCol="0">
            <a:spAutoFit/>
          </a:bodyPr>
          <a:lstStyle/>
          <a:p>
            <a:r>
              <a:rPr lang="en-GB" sz="1000" dirty="0" smtClean="0">
                <a:solidFill>
                  <a:srgbClr val="FFFFFF"/>
                </a:solidFill>
              </a:rPr>
              <a:t>Offices $70B </a:t>
            </a:r>
            <a:r>
              <a:rPr lang="en-GB" sz="1000" dirty="0">
                <a:solidFill>
                  <a:srgbClr val="FFFFFF"/>
                </a:solidFill>
              </a:rPr>
              <a:t>to </a:t>
            </a:r>
            <a:r>
              <a:rPr lang="en-GB" sz="1000" dirty="0" smtClean="0">
                <a:solidFill>
                  <a:srgbClr val="FFFFFF"/>
                </a:solidFill>
              </a:rPr>
              <a:t>$150B</a:t>
            </a:r>
            <a:endParaRPr lang="en-GB" sz="1000" dirty="0">
              <a:solidFill>
                <a:srgbClr val="FFFFFF"/>
              </a:solidFill>
            </a:endParaRPr>
          </a:p>
        </p:txBody>
      </p:sp>
      <p:sp>
        <p:nvSpPr>
          <p:cNvPr id="15" name="TextBox 14"/>
          <p:cNvSpPr txBox="1"/>
          <p:nvPr/>
        </p:nvSpPr>
        <p:spPr>
          <a:xfrm>
            <a:off x="7452364" y="1139662"/>
            <a:ext cx="2876969" cy="307777"/>
          </a:xfrm>
          <a:prstGeom prst="rect">
            <a:avLst/>
          </a:prstGeom>
          <a:noFill/>
        </p:spPr>
        <p:txBody>
          <a:bodyPr wrap="square" rtlCol="0">
            <a:spAutoFit/>
          </a:bodyPr>
          <a:lstStyle/>
          <a:p>
            <a:r>
              <a:rPr lang="en-US" b="1" dirty="0" smtClean="0"/>
              <a:t> </a:t>
            </a:r>
            <a:r>
              <a:rPr lang="en-US" b="1" dirty="0"/>
              <a:t>$11.1 trillion per year in 2025</a:t>
            </a:r>
            <a:r>
              <a:rPr lang="en-US" dirty="0"/>
              <a:t> </a:t>
            </a:r>
          </a:p>
        </p:txBody>
      </p:sp>
      <p:sp>
        <p:nvSpPr>
          <p:cNvPr id="16" name="矩形 2"/>
          <p:cNvSpPr/>
          <p:nvPr/>
        </p:nvSpPr>
        <p:spPr>
          <a:xfrm>
            <a:off x="6674593" y="2993157"/>
            <a:ext cx="2180872" cy="738664"/>
          </a:xfrm>
          <a:prstGeom prst="rect">
            <a:avLst/>
          </a:prstGeom>
        </p:spPr>
        <p:txBody>
          <a:bodyPr wrap="square">
            <a:spAutoFit/>
          </a:bodyPr>
          <a:lstStyle/>
          <a:p>
            <a:pPr lvl="1"/>
            <a:r>
              <a:rPr lang="en-GB" altLang="zh-CN" b="1" dirty="0">
                <a:solidFill>
                  <a:srgbClr val="FFFFFF"/>
                </a:solidFill>
              </a:rPr>
              <a:t>Cities</a:t>
            </a:r>
            <a:r>
              <a:rPr lang="en-GB" altLang="zh-CN" dirty="0">
                <a:solidFill>
                  <a:srgbClr val="FFFFFF"/>
                </a:solidFill>
              </a:rPr>
              <a:t> </a:t>
            </a:r>
            <a:r>
              <a:rPr lang="mr-IN" altLang="zh-CN" dirty="0">
                <a:solidFill>
                  <a:srgbClr val="FFFFFF"/>
                </a:solidFill>
              </a:rPr>
              <a:t>–</a:t>
            </a:r>
            <a:r>
              <a:rPr lang="en-GB" altLang="zh-CN" dirty="0">
                <a:solidFill>
                  <a:srgbClr val="FFFFFF"/>
                </a:solidFill>
              </a:rPr>
              <a:t> public health and transportation $930B to $1.7T</a:t>
            </a:r>
          </a:p>
        </p:txBody>
      </p:sp>
      <p:sp>
        <p:nvSpPr>
          <p:cNvPr id="17" name="矩形 2"/>
          <p:cNvSpPr/>
          <p:nvPr/>
        </p:nvSpPr>
        <p:spPr>
          <a:xfrm rot="19618907">
            <a:off x="6943618" y="4406936"/>
            <a:ext cx="2137110" cy="646331"/>
          </a:xfrm>
          <a:prstGeom prst="rect">
            <a:avLst/>
          </a:prstGeom>
        </p:spPr>
        <p:txBody>
          <a:bodyPr wrap="square">
            <a:spAutoFit/>
          </a:bodyPr>
          <a:lstStyle/>
          <a:p>
            <a:pPr lvl="1"/>
            <a:r>
              <a:rPr lang="en-GB" altLang="zh-CN" sz="1200" b="1" dirty="0">
                <a:solidFill>
                  <a:srgbClr val="FFFFFF"/>
                </a:solidFill>
              </a:rPr>
              <a:t>Cities</a:t>
            </a:r>
            <a:r>
              <a:rPr lang="en-GB" altLang="zh-CN" sz="1200" dirty="0">
                <a:solidFill>
                  <a:srgbClr val="FFFFFF"/>
                </a:solidFill>
              </a:rPr>
              <a:t> </a:t>
            </a:r>
            <a:r>
              <a:rPr lang="mr-IN" altLang="zh-CN" sz="1200" dirty="0">
                <a:solidFill>
                  <a:srgbClr val="FFFFFF"/>
                </a:solidFill>
              </a:rPr>
              <a:t>–</a:t>
            </a:r>
            <a:r>
              <a:rPr lang="en-GB" altLang="zh-CN" sz="1200" dirty="0">
                <a:solidFill>
                  <a:srgbClr val="FFFFFF"/>
                </a:solidFill>
              </a:rPr>
              <a:t> public health and transportation $930B to $1.7T</a:t>
            </a:r>
          </a:p>
        </p:txBody>
      </p:sp>
      <p:graphicFrame>
        <p:nvGraphicFramePr>
          <p:cNvPr id="26" name="Chart 25"/>
          <p:cNvGraphicFramePr>
            <a:graphicFrameLocks/>
          </p:cNvGraphicFramePr>
          <p:nvPr/>
        </p:nvGraphicFramePr>
        <p:xfrm>
          <a:off x="5203878" y="1350482"/>
          <a:ext cx="7303173" cy="5052768"/>
        </p:xfrm>
        <a:graphic>
          <a:graphicData uri="http://schemas.openxmlformats.org/drawingml/2006/chart">
            <c:chart xmlns:c="http://schemas.openxmlformats.org/drawingml/2006/chart" xmlns:r="http://schemas.openxmlformats.org/officeDocument/2006/relationships" r:id="rId4"/>
          </a:graphicData>
        </a:graphic>
      </p:graphicFrame>
      <p:sp>
        <p:nvSpPr>
          <p:cNvPr id="19" name="Title 1"/>
          <p:cNvSpPr>
            <a:spLocks noGrp="1"/>
          </p:cNvSpPr>
          <p:nvPr>
            <p:ph type="title"/>
          </p:nvPr>
        </p:nvSpPr>
        <p:spPr>
          <a:xfrm>
            <a:off x="467591" y="195404"/>
            <a:ext cx="10886209" cy="987258"/>
          </a:xfrm>
        </p:spPr>
        <p:txBody>
          <a:bodyPr/>
          <a:lstStyle/>
          <a:p>
            <a:r>
              <a:rPr lang="en-US" b="1" dirty="0" smtClean="0">
                <a:latin typeface="+mn-lt"/>
              </a:rPr>
              <a:t>Business Value of Interoperability</a:t>
            </a:r>
            <a:endParaRPr lang="en-US" b="1" dirty="0">
              <a:latin typeface="+mn-lt"/>
            </a:endParaRPr>
          </a:p>
        </p:txBody>
      </p:sp>
    </p:spTree>
    <p:extLst>
      <p:ext uri="{BB962C8B-B14F-4D97-AF65-F5344CB8AC3E}">
        <p14:creationId xmlns:p14="http://schemas.microsoft.com/office/powerpoint/2010/main" val="18218000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2060</TotalTime>
  <Words>3323</Words>
  <Application>Microsoft Office PowerPoint</Application>
  <PresentationFormat>Widescreen</PresentationFormat>
  <Paragraphs>491</Paragraphs>
  <Slides>37</Slides>
  <Notes>15</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37</vt:i4>
      </vt:variant>
    </vt:vector>
  </HeadingPairs>
  <TitlesOfParts>
    <vt:vector size="49" baseType="lpstr">
      <vt:lpstr>Arial</vt:lpstr>
      <vt:lpstr>Times New Roman</vt:lpstr>
      <vt:lpstr>Calibri Light</vt:lpstr>
      <vt:lpstr>Intel Clear</vt:lpstr>
      <vt:lpstr>Noto Sans Symbols</vt:lpstr>
      <vt:lpstr>Neo Sans Intel</vt:lpstr>
      <vt:lpstr>HG明朝E</vt:lpstr>
      <vt:lpstr>Courier New</vt:lpstr>
      <vt:lpstr>ヒラギノ角ゴ Pro W3</vt:lpstr>
      <vt:lpstr>Calibri</vt:lpstr>
      <vt:lpstr>Wingdings</vt:lpstr>
      <vt:lpstr>Office Theme</vt:lpstr>
      <vt:lpstr>IoT and Semantic Interoperability A report on recent progress with web of things standards, thing description, metadata bridging, and semantic discovery in IoT</vt:lpstr>
      <vt:lpstr>Agenda</vt:lpstr>
      <vt:lpstr>Evolution of the IoT towards “ambient” computing…</vt:lpstr>
      <vt:lpstr>What?</vt:lpstr>
      <vt:lpstr>Interoperability: What is it?</vt:lpstr>
      <vt:lpstr>Levels of Interoperability</vt:lpstr>
      <vt:lpstr>Why?</vt:lpstr>
      <vt:lpstr>Business Value of Interoperability</vt:lpstr>
      <vt:lpstr>Business Value of Interoperability</vt:lpstr>
      <vt:lpstr>How?</vt:lpstr>
      <vt:lpstr>IoT Ontology</vt:lpstr>
      <vt:lpstr>IoT Ontology: iotschema.org</vt:lpstr>
      <vt:lpstr>Things (IoT Services) as Capability Bundles</vt:lpstr>
      <vt:lpstr>PowerPoint Presentation</vt:lpstr>
      <vt:lpstr>Thing Description Example</vt:lpstr>
      <vt:lpstr>Thing Description Example</vt:lpstr>
      <vt:lpstr>Now!</vt:lpstr>
      <vt:lpstr>Proof of Concept Development Goals</vt:lpstr>
      <vt:lpstr>Stages</vt:lpstr>
      <vt:lpstr>1. Metadata Bridging</vt:lpstr>
      <vt:lpstr>1. Metadata Bridging </vt:lpstr>
      <vt:lpstr>PowerPoint Presentation</vt:lpstr>
      <vt:lpstr>Metadata Bridge</vt:lpstr>
      <vt:lpstr>Metadata Bridge</vt:lpstr>
      <vt:lpstr>Thing Directory: SPARQL Endpoint</vt:lpstr>
      <vt:lpstr>Issues: iotschema.org Limitations</vt:lpstr>
      <vt:lpstr>2. Semantic Voice Control</vt:lpstr>
      <vt:lpstr>2. Semantic Voice Control</vt:lpstr>
      <vt:lpstr>Alexa (AVS) Smart Home Skill:        Service Architecture</vt:lpstr>
      <vt:lpstr>AVS Home Skill Semantics: Capabilities</vt:lpstr>
      <vt:lpstr>AVS Home Skill Capabilities</vt:lpstr>
      <vt:lpstr>AVS Home Skill Capabilities: Additional Examples</vt:lpstr>
      <vt:lpstr>AVS Home Skill Semantics: System Messages</vt:lpstr>
      <vt:lpstr>Summary</vt:lpstr>
      <vt:lpstr>PowerPoint Presentation</vt:lpstr>
      <vt:lpstr>Web of Things: Resources and Links</vt:lpstr>
      <vt:lpstr>Ambient Standards Stack</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Siow, Eric</dc:creator>
  <cp:keywords>CTPClassification=CTP_IC:VisualMarkings=</cp:keywords>
  <cp:lastModifiedBy>Mccool, Michael</cp:lastModifiedBy>
  <cp:revision>485</cp:revision>
  <cp:lastPrinted>2017-07-11T17:19:20Z</cp:lastPrinted>
  <dcterms:modified xsi:type="dcterms:W3CDTF">2017-11-17T00:17:06Z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a9d0a3df-2c9c-480f-9b3f-87a3bf1e917e</vt:lpwstr>
  </property>
  <property fmtid="{D5CDD505-2E9C-101B-9397-08002B2CF9AE}" pid="3" name="CTP_BU">
    <vt:lpwstr>SSG ENABLING GROUP</vt:lpwstr>
  </property>
  <property fmtid="{D5CDD505-2E9C-101B-9397-08002B2CF9AE}" pid="4" name="CTP_TimeStamp">
    <vt:lpwstr>2017-11-17 00:16:20Z</vt:lpwstr>
  </property>
  <property fmtid="{D5CDD505-2E9C-101B-9397-08002B2CF9AE}" pid="5" name="CTPClassification">
    <vt:lpwstr>CTP_IC</vt:lpwstr>
  </property>
</Properties>
</file>